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519" r:id="rId3"/>
    <p:sldId id="544" r:id="rId4"/>
    <p:sldId id="545" r:id="rId5"/>
    <p:sldId id="547" r:id="rId6"/>
    <p:sldId id="546" r:id="rId7"/>
    <p:sldId id="549" r:id="rId8"/>
    <p:sldId id="550" r:id="rId9"/>
    <p:sldId id="551" r:id="rId10"/>
    <p:sldId id="552" r:id="rId11"/>
    <p:sldId id="548" r:id="rId12"/>
    <p:sldId id="553" r:id="rId13"/>
    <p:sldId id="554" r:id="rId14"/>
    <p:sldId id="556" r:id="rId15"/>
    <p:sldId id="555" r:id="rId16"/>
    <p:sldId id="557" r:id="rId17"/>
    <p:sldId id="559" r:id="rId18"/>
    <p:sldId id="558" r:id="rId19"/>
    <p:sldId id="535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9"/>
    <p:restoredTop sz="96327"/>
  </p:normalViewPr>
  <p:slideViewPr>
    <p:cSldViewPr snapToGrid="0">
      <p:cViewPr>
        <p:scale>
          <a:sx n="140" d="100"/>
          <a:sy n="140" d="100"/>
        </p:scale>
        <p:origin x="91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4D411-FD3C-8B41-886B-BDC87733F7A5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8C9B8-9858-A944-9B69-997110CB6A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339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Now </a:t>
            </a:r>
            <a:r>
              <a:rPr lang="en" altLang="ko-Kore-KR" b="0" i="0" dirty="0" err="1">
                <a:solidFill>
                  <a:srgbClr val="ECECEC"/>
                </a:solidFill>
                <a:effectLst/>
                <a:latin typeface="Söhne"/>
              </a:rPr>
              <a:t>i</a:t>
            </a:r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 will introduce the data and methods used in this study.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For sea surface temperature data, Optimum Interpolation Sea Surface Temperature (OISST) version 2 is used</a:t>
            </a:r>
            <a:b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The atmospheric field is based on the ERA5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For precipitation data, Global Precipitation Climatology Project (GPCP) is used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and the ocean data is based on Simple Ocean Data Assimilation (SODA) 3.4.2 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The research period was set from 1982, when OISST data became available, to 2022.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The MHW events were defined by applying the method of Hobday et al. (2016) to the OISST data. 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For an event to be defined as an MHW, </a:t>
            </a: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the temperature must be higher than the 90 percentile for each calendar day.</a:t>
            </a: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it should last at least five days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and if the gaps between those events are less than two days , it will be considered as the same event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latin typeface="Söhne"/>
              </a:rPr>
              <a:t>The baseline period for calculating the anomaly and threshold was set to the entire period, data is available.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C7D0-B357-7B46-8611-1BCC882904F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52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B2456-E0C5-694F-B1F4-A31C71635AA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721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E8DC7-7F7B-B3E1-067B-17E13E9F7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F4E76-127E-7FC2-C159-A27CFBB6A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DBF40-5363-483F-2833-FAF7FE2F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77CDE-2E0F-979D-459E-72BDF484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4A6D3-4064-A320-8413-0B3E865C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022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0E206-400F-7493-9B1B-13AC1C4F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AF4462-A164-0DCB-8682-7C6F3448A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C1F6D-1A13-2E3B-E57A-C46E4719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CB8CA-1052-F9C7-1A05-586CB2A5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5EF01-678D-5891-9024-886E345A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54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AF0229-BAF9-30E7-9E52-22A35E3F0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D214B1-37C4-6974-83E9-52F29C0FA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11498E-F487-37AA-6A2B-62C78D0E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4214C-5A99-2B79-D6B1-6891E5A5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8A717-D9B7-5B3F-DD8E-88DA3FF0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600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76AC2-319F-A212-4D63-69DC6004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612C9-5653-113F-BEAF-93D0646F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2B71A-401F-0A20-00BE-794C57B3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6EEFF-91C3-C76E-49A0-351B406D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36BCA-B593-8C71-C275-2B24FD45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751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7686B-EE18-5E0F-8AC7-C56F6EB7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7816C7-101E-3163-3499-F9C8B0AB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9E572B-EF31-E372-83C0-286292C6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F80CA-06F1-AD8D-8700-D204B64C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57596-1D9E-AAF9-E5C2-2D152C5A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43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E77B3-CA14-17DA-DA2C-625D5CA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52923-B285-DAB2-C8AA-E4A1691ED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543D61-AA64-0677-F1D8-C7497056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F977A-CC0D-3152-70F9-9F2C39F68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FF945-CC38-1D6E-F310-540672D0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BD40B-7475-3163-011F-68BF6E6D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214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2D423-A626-3A00-657A-CAF3C07E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A179-0A69-F7D1-C747-2B3C378E8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734570-828D-64B5-E226-E666C3D2C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575C73-3020-1A19-16B2-509238B89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6D6463-4DE7-26EA-A8FF-239A32EB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759FDE-0EFB-6A0D-67AE-8D4BF201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E31C1-6E94-F3B0-DB35-B43148B2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47CB2E-7D5B-C32F-FB5B-83B20FF8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69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F4EE-A95B-134E-2FD8-9E6A7E61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8CF5FC-FDEC-4B30-FBE3-12D9C2735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5CA61E-B346-095C-CAFD-E01F4C3C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423444-8AC6-8DE5-9A40-1EFBF4C0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00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CA98D1-D48B-432B-9657-45410366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78023B-399E-88B5-2858-90BCF431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92E00B-E8DA-5108-C12B-8261658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855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86AC3-F15B-8BBB-E088-7442EFB8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ED64C-E2C9-A763-9D18-B16455724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46511-239C-1E8C-04C3-98CF28C0F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25776-A846-1E30-E82F-637C3589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1C8F7-1DB5-3D05-8FCD-FBA03468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B5B36-325B-7137-95DB-DCC73A0F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6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81755-0174-2B73-139B-FD6505FF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C7CE79-A7FB-2106-3D72-CB5C5C477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C8A1E5-E36F-FF42-7E45-39E71F249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5B14E-2783-D1A7-18B2-3B61D2EF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5ACDC-D3EF-1612-376E-D76B5EA5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89007-BEE1-5725-3F62-BC189105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521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BD773C-3A6F-02AE-EABC-F70438B0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D4344-79CC-BD76-779A-8B856B5D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82AF4-B03B-2064-9959-7F6DD0006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7825A-B910-FF44-9973-358050C2D0E6}" type="datetimeFigureOut">
              <a:rPr kumimoji="1" lang="ko-Kore-KR" altLang="en-US" smtClean="0"/>
              <a:t>2025. 8. 12.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3D0E4-767B-71C5-AFF7-8D5FD487C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E32B4-2962-9FC5-DFF8-0B7569FA7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38E02-0AD8-BF41-A528-5BA6BB2A50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843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63.emf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emf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6.emf"/><Relationship Id="rId7" Type="http://schemas.openxmlformats.org/officeDocument/2006/relationships/image" Target="../media/image72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10" Type="http://schemas.openxmlformats.org/officeDocument/2006/relationships/image" Target="../media/image75.png"/><Relationship Id="rId4" Type="http://schemas.openxmlformats.org/officeDocument/2006/relationships/image" Target="../media/image69.emf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58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emf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93946-B554-D1B6-2C23-94A293F1C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152" y="1489713"/>
            <a:ext cx="11283696" cy="2387600"/>
          </a:xfrm>
        </p:spPr>
        <p:txBody>
          <a:bodyPr>
            <a:normAutofit fontScale="90000"/>
          </a:bodyPr>
          <a:lstStyle/>
          <a:p>
            <a:r>
              <a:rPr kumimoji="1" lang="en-US" altLang="ko-Kore-KR" b="1" dirty="0"/>
              <a:t>Decadal SST Variability in the East Asian Marginal Seas over Recent Decades: </a:t>
            </a:r>
            <a:br>
              <a:rPr kumimoji="1" lang="en-US" altLang="ko-Kore-KR" b="1" dirty="0"/>
            </a:br>
            <a:r>
              <a:rPr kumimoji="1" lang="en-US" altLang="ko-Kore-KR" b="1" dirty="0"/>
              <a:t>Warming, Hiatus, and Reacceleration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7520-5136-3578-EBD7-2E5DA3113AEF}"/>
              </a:ext>
            </a:extLst>
          </p:cNvPr>
          <p:cNvSpPr txBox="1"/>
          <p:nvPr/>
        </p:nvSpPr>
        <p:spPr>
          <a:xfrm>
            <a:off x="4233672" y="4471416"/>
            <a:ext cx="286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+mj-lt"/>
              </a:rPr>
              <a:t>H</a:t>
            </a:r>
            <a:r>
              <a:rPr kumimoji="1" lang="en-US" altLang="ko-KR" b="1" dirty="0">
                <a:latin typeface="+mj-lt"/>
              </a:rPr>
              <a:t>yung-Ju</a:t>
            </a:r>
            <a:r>
              <a:rPr kumimoji="1" lang="ko-KR" altLang="en-US" b="1" dirty="0">
                <a:latin typeface="+mj-lt"/>
              </a:rPr>
              <a:t> </a:t>
            </a:r>
            <a:r>
              <a:rPr kumimoji="1" lang="en-US" altLang="ko-KR" b="1" dirty="0">
                <a:latin typeface="+mj-lt"/>
              </a:rPr>
              <a:t>Park</a:t>
            </a:r>
            <a:r>
              <a:rPr kumimoji="1" lang="ko-KR" altLang="en-US" b="1" dirty="0">
                <a:latin typeface="+mj-lt"/>
              </a:rPr>
              <a:t> </a:t>
            </a:r>
            <a:r>
              <a:rPr kumimoji="1" lang="en-US" altLang="ko-KR" b="1" dirty="0">
                <a:latin typeface="+mj-lt"/>
              </a:rPr>
              <a:t>and</a:t>
            </a:r>
            <a:r>
              <a:rPr kumimoji="1" lang="ko-KR" altLang="en-US" b="1" dirty="0">
                <a:latin typeface="+mj-lt"/>
              </a:rPr>
              <a:t> </a:t>
            </a:r>
            <a:r>
              <a:rPr kumimoji="1" lang="en-US" altLang="ko-KR" b="1" dirty="0">
                <a:latin typeface="+mj-lt"/>
              </a:rPr>
              <a:t>Hanna</a:t>
            </a:r>
            <a:r>
              <a:rPr kumimoji="1" lang="ko-KR" altLang="en-US" b="1" dirty="0">
                <a:latin typeface="+mj-lt"/>
              </a:rPr>
              <a:t> </a:t>
            </a:r>
            <a:r>
              <a:rPr kumimoji="1" lang="en-US" altLang="ko-KR" b="1" dirty="0">
                <a:latin typeface="+mj-lt"/>
              </a:rPr>
              <a:t>Na</a:t>
            </a:r>
            <a:endParaRPr kumimoji="1" lang="ko-Kore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02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1FEC62-F60E-60EE-894D-7A1ED7B5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596900"/>
            <a:ext cx="56642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76351-958D-825A-0E79-1D76F32CDBD1}"/>
              </a:ext>
            </a:extLst>
          </p:cNvPr>
          <p:cNvSpPr txBox="1"/>
          <p:nvPr/>
        </p:nvSpPr>
        <p:spPr>
          <a:xfrm>
            <a:off x="214672" y="221843"/>
            <a:ext cx="11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</a:t>
            </a:r>
            <a:r>
              <a:rPr kumimoji="1" lang="en-US" altLang="ko-Kore-KR" baseline="30000" dirty="0"/>
              <a:t>2</a:t>
            </a:r>
            <a:r>
              <a:rPr kumimoji="1" lang="en-US" altLang="ko-Kore-KR" dirty="0"/>
              <a:t>(ten, *)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E611-4CDD-3781-50A3-9CC6446E8C62}"/>
              </a:ext>
            </a:extLst>
          </p:cNvPr>
          <p:cNvSpPr txBox="1"/>
          <p:nvPr/>
        </p:nvSpPr>
        <p:spPr>
          <a:xfrm>
            <a:off x="779147" y="9144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Dia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4875A-D2FB-1118-4846-5C9087252CF6}"/>
              </a:ext>
            </a:extLst>
          </p:cNvPr>
          <p:cNvSpPr txBox="1"/>
          <p:nvPr/>
        </p:nvSpPr>
        <p:spPr>
          <a:xfrm>
            <a:off x="3484247" y="9144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Adv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BB188-81BE-CE5D-3F10-5CAC31707DB2}"/>
              </a:ext>
            </a:extLst>
          </p:cNvPr>
          <p:cNvSpPr txBox="1"/>
          <p:nvPr/>
        </p:nvSpPr>
        <p:spPr>
          <a:xfrm>
            <a:off x="779147" y="2584450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Ent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A38D6C-F401-CE12-0B14-80C5FB11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6900"/>
            <a:ext cx="5664200" cy="548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8C1C95-1870-1C8C-EBB2-D031B1435699}"/>
              </a:ext>
            </a:extLst>
          </p:cNvPr>
          <p:cNvSpPr txBox="1"/>
          <p:nvPr/>
        </p:nvSpPr>
        <p:spPr>
          <a:xfrm>
            <a:off x="3458133" y="2655848"/>
            <a:ext cx="77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H. Diff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8B9D0-B4D2-C459-DC81-1911F7DE55DF}"/>
              </a:ext>
            </a:extLst>
          </p:cNvPr>
          <p:cNvSpPr txBox="1"/>
          <p:nvPr/>
        </p:nvSpPr>
        <p:spPr>
          <a:xfrm>
            <a:off x="809444" y="4373523"/>
            <a:ext cx="73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V. Diff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AF1C1-344D-FD04-7708-FD5AB1D06F33}"/>
              </a:ext>
            </a:extLst>
          </p:cNvPr>
          <p:cNvSpPr txBox="1"/>
          <p:nvPr/>
        </p:nvSpPr>
        <p:spPr>
          <a:xfrm>
            <a:off x="3496934" y="4397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RHS</a:t>
            </a:r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1AAC26-F2C3-7601-6F09-BD0A37F52471}"/>
              </a:ext>
            </a:extLst>
          </p:cNvPr>
          <p:cNvCxnSpPr/>
          <p:nvPr/>
        </p:nvCxnSpPr>
        <p:spPr>
          <a:xfrm flipH="1">
            <a:off x="2247900" y="356632"/>
            <a:ext cx="4064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D068F4-8C1F-9BD2-8852-049DE420280E}"/>
              </a:ext>
            </a:extLst>
          </p:cNvPr>
          <p:cNvSpPr txBox="1"/>
          <p:nvPr/>
        </p:nvSpPr>
        <p:spPr>
          <a:xfrm>
            <a:off x="2350102" y="0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Low!!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3FF99-2C71-F348-E2AA-5674082D658E}"/>
              </a:ext>
            </a:extLst>
          </p:cNvPr>
          <p:cNvSpPr txBox="1"/>
          <p:nvPr/>
        </p:nvSpPr>
        <p:spPr>
          <a:xfrm>
            <a:off x="6629400" y="-25400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 seasonal cycle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87094-4A07-8272-6F6A-96E736FF56FB}"/>
              </a:ext>
            </a:extLst>
          </p:cNvPr>
          <p:cNvSpPr txBox="1"/>
          <p:nvPr/>
        </p:nvSpPr>
        <p:spPr>
          <a:xfrm>
            <a:off x="186337" y="-63093"/>
            <a:ext cx="97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Monthly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67622-8DF2-1371-CE1A-59B8E4760A75}"/>
              </a:ext>
            </a:extLst>
          </p:cNvPr>
          <p:cNvSpPr txBox="1"/>
          <p:nvPr/>
        </p:nvSpPr>
        <p:spPr>
          <a:xfrm>
            <a:off x="3560573" y="4963298"/>
            <a:ext cx="657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High </a:t>
            </a:r>
          </a:p>
          <a:p>
            <a:pPr algn="ctr"/>
            <a:r>
              <a:rPr kumimoji="1" lang="en-US" altLang="ko-Kore-KR" sz="1200" dirty="0"/>
              <a:t>(&gt;90 %)</a:t>
            </a:r>
            <a:endParaRPr kumimoji="1" lang="ko-Kore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29D365-A6A5-B4AD-1FF0-3EFD783C423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218125" y="5194131"/>
            <a:ext cx="404675" cy="89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6631A1-C14A-C437-F0DF-F24FF67B6B36}"/>
              </a:ext>
            </a:extLst>
          </p:cNvPr>
          <p:cNvSpPr txBox="1"/>
          <p:nvPr/>
        </p:nvSpPr>
        <p:spPr>
          <a:xfrm>
            <a:off x="4995862" y="5629364"/>
            <a:ext cx="82073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Medium </a:t>
            </a:r>
          </a:p>
          <a:p>
            <a:pPr algn="ctr"/>
            <a:r>
              <a:rPr kumimoji="1" lang="en-US" altLang="ko-Kore-KR" sz="1200" dirty="0"/>
              <a:t>(70~80 %)</a:t>
            </a:r>
            <a:endParaRPr kumimoji="1" lang="ko-Kore-KR" altLang="en-US" sz="12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7E1802B-A26F-6E54-F83B-D2801BF1B953}"/>
              </a:ext>
            </a:extLst>
          </p:cNvPr>
          <p:cNvCxnSpPr>
            <a:cxnSpLocks/>
          </p:cNvCxnSpPr>
          <p:nvPr/>
        </p:nvCxnSpPr>
        <p:spPr>
          <a:xfrm flipH="1" flipV="1">
            <a:off x="5334000" y="5284073"/>
            <a:ext cx="132503" cy="34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AAAE0D0-2FE5-2805-4C93-E3A25E5F4F27}"/>
              </a:ext>
            </a:extLst>
          </p:cNvPr>
          <p:cNvSpPr txBox="1"/>
          <p:nvPr/>
        </p:nvSpPr>
        <p:spPr>
          <a:xfrm>
            <a:off x="4069349" y="4164071"/>
            <a:ext cx="657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Low</a:t>
            </a:r>
          </a:p>
          <a:p>
            <a:pPr algn="ctr"/>
            <a:r>
              <a:rPr kumimoji="1" lang="en-US" altLang="ko-Kore-KR" sz="1200" dirty="0"/>
              <a:t>(&lt;10 %)</a:t>
            </a:r>
            <a:endParaRPr kumimoji="1" lang="ko-Kore-KR" altLang="en-US" sz="12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9080210-8040-4408-DAD3-432CB15F6B50}"/>
              </a:ext>
            </a:extLst>
          </p:cNvPr>
          <p:cNvCxnSpPr>
            <a:cxnSpLocks/>
          </p:cNvCxnSpPr>
          <p:nvPr/>
        </p:nvCxnSpPr>
        <p:spPr>
          <a:xfrm>
            <a:off x="4739547" y="4625736"/>
            <a:ext cx="101654" cy="117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D6403E-400E-384C-8394-81CB4B141AF6}"/>
              </a:ext>
            </a:extLst>
          </p:cNvPr>
          <p:cNvSpPr txBox="1"/>
          <p:nvPr/>
        </p:nvSpPr>
        <p:spPr>
          <a:xfrm>
            <a:off x="4298392" y="75406"/>
            <a:ext cx="179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en-US" altLang="ko-Kore-KR" sz="1200" dirty="0"/>
              <a:t>Numerical scheme? </a:t>
            </a:r>
          </a:p>
          <a:p>
            <a:pPr marL="342900" indent="-342900">
              <a:buAutoNum type="arabicParenR"/>
            </a:pPr>
            <a:r>
              <a:rPr kumimoji="1" lang="en-US" altLang="ko-Kore-KR" sz="1200" dirty="0"/>
              <a:t>Resolution? </a:t>
            </a:r>
            <a:endParaRPr kumimoji="1" lang="ko-Kore-KR" altLang="en-US" sz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117F1E-1CAE-822C-D408-ACC261204C2E}"/>
              </a:ext>
            </a:extLst>
          </p:cNvPr>
          <p:cNvCxnSpPr>
            <a:cxnSpLocks/>
          </p:cNvCxnSpPr>
          <p:nvPr/>
        </p:nvCxnSpPr>
        <p:spPr>
          <a:xfrm flipH="1">
            <a:off x="4739547" y="486271"/>
            <a:ext cx="265296" cy="12061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8AAB541A-B433-CCB3-C4AC-14378179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0" y="2984317"/>
            <a:ext cx="864572" cy="10021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C5D268-A08D-0C92-E1FA-C1ECB658F8D4}"/>
              </a:ext>
            </a:extLst>
          </p:cNvPr>
          <p:cNvSpPr txBox="1"/>
          <p:nvPr/>
        </p:nvSpPr>
        <p:spPr>
          <a:xfrm>
            <a:off x="4772" y="301361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MLD seas</a:t>
            </a:r>
          </a:p>
          <a:p>
            <a:r>
              <a:rPr kumimoji="1" lang="en-US" altLang="ko-Kore-KR" sz="1000" dirty="0"/>
              <a:t>Lim et al. (2012)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864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615C6-0333-696D-5800-8656E435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08" b="71852"/>
          <a:stretch/>
        </p:blipFill>
        <p:spPr>
          <a:xfrm>
            <a:off x="684987" y="1257808"/>
            <a:ext cx="3366333" cy="2335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230A8-20CA-6D7D-5781-1926BEFA9FBC}"/>
              </a:ext>
            </a:extLst>
          </p:cNvPr>
          <p:cNvSpPr txBox="1"/>
          <p:nvPr/>
        </p:nvSpPr>
        <p:spPr>
          <a:xfrm>
            <a:off x="2146300" y="745490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i="1" dirty="0"/>
              <a:t>a</a:t>
            </a:r>
            <a:r>
              <a:rPr kumimoji="1" lang="en-US" altLang="ko-Kore-KR" sz="2400" b="1" i="1" baseline="-25000" dirty="0"/>
              <a:t>3 </a:t>
            </a:r>
            <a:r>
              <a:rPr kumimoji="1" lang="en-US" altLang="ko-Kore-KR" sz="2400" b="1" i="1" dirty="0"/>
              <a:t>- a</a:t>
            </a:r>
            <a:endParaRPr kumimoji="1" lang="ko-Kore-KR" altLang="en-US" sz="2400" b="1" i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75A9B3-D6FC-DA55-57B7-BC568A808B6C}"/>
              </a:ext>
            </a:extLst>
          </p:cNvPr>
          <p:cNvGrpSpPr/>
          <p:nvPr/>
        </p:nvGrpSpPr>
        <p:grpSpPr>
          <a:xfrm>
            <a:off x="5358104" y="98690"/>
            <a:ext cx="5310188" cy="5232400"/>
            <a:chOff x="5410597" y="360680"/>
            <a:chExt cx="5841207" cy="57556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C33361-B963-2175-91C3-2A197143962F}"/>
                </a:ext>
              </a:extLst>
            </p:cNvPr>
            <p:cNvGrpSpPr/>
            <p:nvPr/>
          </p:nvGrpSpPr>
          <p:grpSpPr>
            <a:xfrm>
              <a:off x="5410597" y="360680"/>
              <a:ext cx="5841207" cy="5755640"/>
              <a:chOff x="4723606" y="622300"/>
              <a:chExt cx="5310188" cy="52324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6458C88-4D66-0F18-3E55-0C1802AC9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9259"/>
              <a:stretch/>
            </p:blipFill>
            <p:spPr>
              <a:xfrm>
                <a:off x="4723606" y="1003300"/>
                <a:ext cx="5310188" cy="48514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B102249-FF86-57B9-7A64-E2CCDB75B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022" t="23703" r="5038" b="70741"/>
              <a:stretch/>
            </p:blipFill>
            <p:spPr>
              <a:xfrm>
                <a:off x="5143500" y="622300"/>
                <a:ext cx="2120900" cy="3810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04933-BB08-57A9-77EF-5F747AB5CECD}"/>
                </a:ext>
              </a:extLst>
            </p:cNvPr>
            <p:cNvSpPr txBox="1"/>
            <p:nvPr/>
          </p:nvSpPr>
          <p:spPr>
            <a:xfrm>
              <a:off x="5872480" y="77978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Dia</a:t>
              </a:r>
              <a:endParaRPr kumimoji="1" lang="ko-Kore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85E4E-D841-014E-B97A-7A4CEB6431FB}"/>
                </a:ext>
              </a:extLst>
            </p:cNvPr>
            <p:cNvSpPr txBox="1"/>
            <p:nvPr/>
          </p:nvSpPr>
          <p:spPr>
            <a:xfrm>
              <a:off x="8691880" y="77978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Oceanic</a:t>
              </a:r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82BC8C-CD7D-0CE8-DF7B-876416C78AF5}"/>
                </a:ext>
              </a:extLst>
            </p:cNvPr>
            <p:cNvSpPr txBox="1"/>
            <p:nvPr/>
          </p:nvSpPr>
          <p:spPr>
            <a:xfrm>
              <a:off x="5872480" y="255143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Adv</a:t>
              </a:r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F7F66B-60B9-C48F-A7AD-11C3912BB97E}"/>
                </a:ext>
              </a:extLst>
            </p:cNvPr>
            <p:cNvSpPr txBox="1"/>
            <p:nvPr/>
          </p:nvSpPr>
          <p:spPr>
            <a:xfrm>
              <a:off x="8665766" y="2622828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Ent</a:t>
              </a:r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F5DE71-BE9A-D838-85FA-6CC04957C954}"/>
                </a:ext>
              </a:extLst>
            </p:cNvPr>
            <p:cNvSpPr txBox="1"/>
            <p:nvPr/>
          </p:nvSpPr>
          <p:spPr>
            <a:xfrm>
              <a:off x="5902777" y="4340503"/>
              <a:ext cx="773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H. Diff</a:t>
              </a:r>
              <a:endParaRPr kumimoji="1" lang="ko-Kore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D51844-D6CC-D84F-7EF4-6CB0DFA6ED49}"/>
                </a:ext>
              </a:extLst>
            </p:cNvPr>
            <p:cNvSpPr txBox="1"/>
            <p:nvPr/>
          </p:nvSpPr>
          <p:spPr>
            <a:xfrm>
              <a:off x="8654110" y="4369574"/>
              <a:ext cx="738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V. Diff</a:t>
              </a:r>
              <a:endParaRPr kumimoji="1" lang="ko-Kore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411B47-633B-1429-3CA7-217EA87F6664}"/>
              </a:ext>
            </a:extLst>
          </p:cNvPr>
          <p:cNvSpPr txBox="1"/>
          <p:nvPr/>
        </p:nvSpPr>
        <p:spPr>
          <a:xfrm>
            <a:off x="114300" y="19566"/>
            <a:ext cx="304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During reacceleration period…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B38FA-00DC-5D30-6512-2873D68273B0}"/>
              </a:ext>
            </a:extLst>
          </p:cNvPr>
          <p:cNvSpPr txBox="1"/>
          <p:nvPr/>
        </p:nvSpPr>
        <p:spPr>
          <a:xfrm>
            <a:off x="10456531" y="3759323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Not reliable…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6030BF-8067-4192-79C7-74E72C077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4" y="4939148"/>
            <a:ext cx="5092695" cy="1534053"/>
          </a:xfrm>
          <a:prstGeom prst="rect">
            <a:avLst/>
          </a:prstGeom>
          <a:ln w="1905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AE683E-DC40-8819-168E-BA087C1480B2}"/>
                  </a:ext>
                </a:extLst>
              </p:cNvPr>
              <p:cNvSpPr txBox="1"/>
              <p:nvPr/>
            </p:nvSpPr>
            <p:spPr>
              <a:xfrm>
                <a:off x="3472024" y="6484922"/>
                <a:ext cx="2206053" cy="4037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Shading: 5m T Trend </a:t>
                </a:r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[℃</m:t>
                    </m:r>
                    <m:r>
                      <a:rPr kumimoji="1" lang="en-US" altLang="ko-Kore-KR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𝑑𝑒𝑐</m:t>
                        </m:r>
                      </m:e>
                      <m:sup>
                        <m:r>
                          <a:rPr kumimoji="1" lang="en-US" altLang="ko-Kore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ko-Kore-KR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ore-KR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en-US" altLang="ko-Kore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Contour: </a:t>
                </a:r>
                <a14:m>
                  <m:oMath xmlns:m="http://schemas.openxmlformats.org/officeDocument/2006/math">
                    <m:r>
                      <a:rPr kumimoji="1" lang="en-US" altLang="ko-Kore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h𝑒𝑎𝑡𝑖𝑛𝑔</m:t>
                    </m:r>
                    <m:r>
                      <a:rPr kumimoji="1" lang="en-US" altLang="ko-Kore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ko-Kore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[W m</a:t>
                </a:r>
                <a:r>
                  <a:rPr kumimoji="1" lang="en-US" altLang="ko-Kore-KR" sz="10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-2 </a:t>
                </a:r>
                <a:r>
                  <a:rPr kumimoji="1" lang="en-US" altLang="ko-Kore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CI: 4W m</a:t>
                </a:r>
                <a:r>
                  <a:rPr kumimoji="1" lang="en-US" altLang="ko-Kore-KR" sz="10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-2</a:t>
                </a:r>
                <a:r>
                  <a:rPr kumimoji="1" lang="en-US" altLang="ko-Kore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endParaRPr kumimoji="1" lang="ko-Kore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AE683E-DC40-8819-168E-BA087C148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024" y="6484922"/>
                <a:ext cx="2206053" cy="403765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397EBD-67CF-494A-F8EF-620AAD03D11E}"/>
              </a:ext>
            </a:extLst>
          </p:cNvPr>
          <p:cNvSpPr/>
          <p:nvPr/>
        </p:nvSpPr>
        <p:spPr>
          <a:xfrm>
            <a:off x="259844" y="4939148"/>
            <a:ext cx="1838291" cy="1534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B162C6-CBEE-7C9E-8C7A-1961E7DD2861}"/>
              </a:ext>
            </a:extLst>
          </p:cNvPr>
          <p:cNvSpPr/>
          <p:nvPr/>
        </p:nvSpPr>
        <p:spPr>
          <a:xfrm>
            <a:off x="2129075" y="4945512"/>
            <a:ext cx="1580250" cy="1534053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00520D-992F-B55C-DC4C-EDC94FCC2F7F}"/>
              </a:ext>
            </a:extLst>
          </p:cNvPr>
          <p:cNvSpPr/>
          <p:nvPr/>
        </p:nvSpPr>
        <p:spPr>
          <a:xfrm>
            <a:off x="3750611" y="4945511"/>
            <a:ext cx="1632868" cy="1534053"/>
          </a:xfrm>
          <a:prstGeom prst="rect">
            <a:avLst/>
          </a:prstGeom>
          <a:noFill/>
          <a:ln w="1905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9A593-E50C-1016-8BE2-1128C1673FE3}"/>
              </a:ext>
            </a:extLst>
          </p:cNvPr>
          <p:cNvSpPr txBox="1"/>
          <p:nvPr/>
        </p:nvSpPr>
        <p:spPr>
          <a:xfrm>
            <a:off x="526485" y="4667503"/>
            <a:ext cx="1364476" cy="25391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050" b="1" dirty="0">
                <a:solidFill>
                  <a:srgbClr val="FF0000"/>
                </a:solidFill>
              </a:rPr>
              <a:t>P1: Warming (82–98)</a:t>
            </a:r>
            <a:endParaRPr kumimoji="1" lang="ko-Kore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3196FD-590D-0F5E-CD2B-7D014BEC2614}"/>
              </a:ext>
            </a:extLst>
          </p:cNvPr>
          <p:cNvSpPr txBox="1"/>
          <p:nvPr/>
        </p:nvSpPr>
        <p:spPr>
          <a:xfrm>
            <a:off x="2263859" y="4666532"/>
            <a:ext cx="1207382" cy="25391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050" b="1" dirty="0">
                <a:solidFill>
                  <a:srgbClr val="0432FF"/>
                </a:solidFill>
              </a:rPr>
              <a:t>P2: Hiatus (98–11)</a:t>
            </a:r>
            <a:endParaRPr kumimoji="1" lang="ko-Kore-KR" altLang="en-US" sz="1050" b="1" dirty="0">
              <a:solidFill>
                <a:srgbClr val="0432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4BABD-EE0F-F4D8-4F3A-84BCA2ECAF1F}"/>
              </a:ext>
            </a:extLst>
          </p:cNvPr>
          <p:cNvSpPr txBox="1"/>
          <p:nvPr/>
        </p:nvSpPr>
        <p:spPr>
          <a:xfrm>
            <a:off x="3728459" y="4664902"/>
            <a:ext cx="1677062" cy="25391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050" b="1" dirty="0">
                <a:solidFill>
                  <a:srgbClr val="8A0000"/>
                </a:solidFill>
              </a:rPr>
              <a:t>P3: Reacceleration (11–22)</a:t>
            </a:r>
            <a:endParaRPr kumimoji="1" lang="ko-Kore-KR" altLang="en-US" sz="1050" b="1" dirty="0">
              <a:solidFill>
                <a:srgbClr val="8A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D13CDA-3341-7D6D-FF8C-D252AA345E7A}"/>
                  </a:ext>
                </a:extLst>
              </p:cNvPr>
              <p:cNvSpPr txBox="1"/>
              <p:nvPr/>
            </p:nvSpPr>
            <p:spPr>
              <a:xfrm>
                <a:off x="581806" y="5157043"/>
                <a:ext cx="570926" cy="246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D13CDA-3341-7D6D-FF8C-D252AA345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6" y="5157043"/>
                <a:ext cx="57092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779F13-7737-0483-5ADC-44F0CC58AF22}"/>
                  </a:ext>
                </a:extLst>
              </p:cNvPr>
              <p:cNvSpPr txBox="1"/>
              <p:nvPr/>
            </p:nvSpPr>
            <p:spPr>
              <a:xfrm>
                <a:off x="2228808" y="5145430"/>
                <a:ext cx="573875" cy="246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779F13-7737-0483-5ADC-44F0CC58A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8" y="5145430"/>
                <a:ext cx="573875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AC38D5-2270-81A7-DDF8-09914E4BBB30}"/>
                  </a:ext>
                </a:extLst>
              </p:cNvPr>
              <p:cNvSpPr txBox="1"/>
              <p:nvPr/>
            </p:nvSpPr>
            <p:spPr>
              <a:xfrm>
                <a:off x="3883033" y="5157043"/>
                <a:ext cx="573875" cy="2462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ore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AC38D5-2270-81A7-DDF8-09914E4B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33" y="5157043"/>
                <a:ext cx="573875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743A38-61CA-4999-7854-05F90880F24E}"/>
              </a:ext>
            </a:extLst>
          </p:cNvPr>
          <p:cNvSpPr/>
          <p:nvPr/>
        </p:nvSpPr>
        <p:spPr>
          <a:xfrm>
            <a:off x="4693784" y="5241575"/>
            <a:ext cx="405818" cy="2406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3643F3-A961-A1A6-0C72-45C115830527}"/>
              </a:ext>
            </a:extLst>
          </p:cNvPr>
          <p:cNvSpPr/>
          <p:nvPr/>
        </p:nvSpPr>
        <p:spPr>
          <a:xfrm>
            <a:off x="4333522" y="5630164"/>
            <a:ext cx="203070" cy="2580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09EFE9-3B06-BCCF-D907-9FCD6B6E68FE}"/>
              </a:ext>
            </a:extLst>
          </p:cNvPr>
          <p:cNvSpPr/>
          <p:nvPr/>
        </p:nvSpPr>
        <p:spPr>
          <a:xfrm>
            <a:off x="4768773" y="5609585"/>
            <a:ext cx="478225" cy="3311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37AFDFC-F8AC-3AC1-0748-1D8A5DD350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757" t="67360"/>
          <a:stretch/>
        </p:blipFill>
        <p:spPr>
          <a:xfrm>
            <a:off x="10062925" y="5446186"/>
            <a:ext cx="2010494" cy="134543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AE7BED9-B9CD-F879-3E2A-9447740854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34" r="51912" b="94302"/>
          <a:stretch/>
        </p:blipFill>
        <p:spPr>
          <a:xfrm>
            <a:off x="10162060" y="5289399"/>
            <a:ext cx="1717349" cy="234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95184C-B312-242F-8D76-EC7F54545226}"/>
                  </a:ext>
                </a:extLst>
              </p:cNvPr>
              <p:cNvSpPr txBox="1"/>
              <p:nvPr/>
            </p:nvSpPr>
            <p:spPr>
              <a:xfrm>
                <a:off x="3709325" y="1454736"/>
                <a:ext cx="882999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kumimoji="1" lang="en-US" altLang="ko-Kore-KR" sz="1400" b="1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𝒚𝒓</m:t>
                        </m:r>
                      </m:e>
                      <m:sup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ore-KR" sz="1400" dirty="0"/>
                  <a:t>]</a:t>
                </a:r>
                <a:endParaRPr kumimoji="1" lang="ko-Kore-KR" altLang="en-US" sz="1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95184C-B312-242F-8D76-EC7F54545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25" y="1454736"/>
                <a:ext cx="882999" cy="312586"/>
              </a:xfrm>
              <a:prstGeom prst="rect">
                <a:avLst/>
              </a:prstGeom>
              <a:blipFill>
                <a:blip r:embed="rId9"/>
                <a:stretch>
                  <a:fillRect l="-1408" r="-1408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1BE359-40D0-44C0-DD21-699C08609C55}"/>
                  </a:ext>
                </a:extLst>
              </p:cNvPr>
              <p:cNvSpPr txBox="1"/>
              <p:nvPr/>
            </p:nvSpPr>
            <p:spPr>
              <a:xfrm>
                <a:off x="7865252" y="60458"/>
                <a:ext cx="882999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kumimoji="1" lang="en-US" altLang="ko-Kore-KR" sz="1400" b="1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𝒚𝒓</m:t>
                        </m:r>
                      </m:e>
                      <m:sup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ore-KR" sz="1400" dirty="0"/>
                  <a:t>]</a:t>
                </a:r>
                <a:endParaRPr kumimoji="1" lang="ko-Kore-KR" altLang="en-US" sz="1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1BE359-40D0-44C0-DD21-699C0860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52" y="60458"/>
                <a:ext cx="882999" cy="312586"/>
              </a:xfrm>
              <a:prstGeom prst="rect">
                <a:avLst/>
              </a:prstGeom>
              <a:blipFill>
                <a:blip r:embed="rId10"/>
                <a:stretch>
                  <a:fillRect l="-2857" r="-1429" b="-230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FCC95B-A358-21CF-DB51-5C60660AF1F6}"/>
                  </a:ext>
                </a:extLst>
              </p:cNvPr>
              <p:cNvSpPr txBox="1"/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FCC95B-A358-21CF-DB51-5C60660AF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19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8F8772-BAA2-56B0-CD8F-BB2B7886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21" y="1842393"/>
            <a:ext cx="6109454" cy="39451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2C570E-0C03-6F84-157B-9A127B5DC245}"/>
              </a:ext>
            </a:extLst>
          </p:cNvPr>
          <p:cNvSpPr/>
          <p:nvPr/>
        </p:nvSpPr>
        <p:spPr>
          <a:xfrm>
            <a:off x="4162958" y="2770934"/>
            <a:ext cx="2092751" cy="22152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4E356-342A-BB54-DFB5-37B4F3A57292}"/>
              </a:ext>
            </a:extLst>
          </p:cNvPr>
          <p:cNvSpPr txBox="1"/>
          <p:nvPr/>
        </p:nvSpPr>
        <p:spPr>
          <a:xfrm>
            <a:off x="5579648" y="2401602"/>
            <a:ext cx="64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YECS</a:t>
            </a:r>
            <a:endParaRPr kumimoji="1" lang="ko-Kore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C0D5EB-290B-C8EA-2C97-F9DDE606F28E}"/>
              </a:ext>
            </a:extLst>
          </p:cNvPr>
          <p:cNvSpPr/>
          <p:nvPr/>
        </p:nvSpPr>
        <p:spPr>
          <a:xfrm>
            <a:off x="6192162" y="2066392"/>
            <a:ext cx="2140047" cy="14075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3FB85-432E-2CD4-6FE5-B19DBE8A7815}"/>
              </a:ext>
            </a:extLst>
          </p:cNvPr>
          <p:cNvSpPr txBox="1"/>
          <p:nvPr/>
        </p:nvSpPr>
        <p:spPr>
          <a:xfrm>
            <a:off x="8271333" y="1967741"/>
            <a:ext cx="40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ES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85BF7-AEF4-22ED-C54E-278FA808E20F}"/>
              </a:ext>
            </a:extLst>
          </p:cNvPr>
          <p:cNvSpPr txBox="1"/>
          <p:nvPr/>
        </p:nvSpPr>
        <p:spPr>
          <a:xfrm>
            <a:off x="5209333" y="1363425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Advection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AECAA-EAA8-8214-5FE7-57E167EEE3EC}"/>
              </a:ext>
            </a:extLst>
          </p:cNvPr>
          <p:cNvSpPr txBox="1"/>
          <p:nvPr/>
        </p:nvSpPr>
        <p:spPr>
          <a:xfrm>
            <a:off x="9715500" y="1409700"/>
            <a:ext cx="81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</a:t>
            </a:r>
            <a:r>
              <a:rPr kumimoji="1" lang="en-US" altLang="ko-KR" baseline="-25000" dirty="0"/>
              <a:t>m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</a:t>
            </a:r>
            <a:r>
              <a:rPr kumimoji="1" lang="en-US" altLang="ko-KR" baseline="-25000" dirty="0" err="1"/>
              <a:t>m</a:t>
            </a:r>
            <a:endParaRPr kumimoji="1" lang="ko-Kore-KR" alt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C1D2A7-EBD9-52E3-B4E6-D35055171CFB}"/>
                  </a:ext>
                </a:extLst>
              </p:cNvPr>
              <p:cNvSpPr txBox="1"/>
              <p:nvPr/>
            </p:nvSpPr>
            <p:spPr>
              <a:xfrm>
                <a:off x="6255709" y="1345141"/>
                <a:ext cx="882999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kumimoji="1" lang="en-US" altLang="ko-Kore-KR" sz="1400" b="1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1400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𝒚𝒓</m:t>
                        </m:r>
                      </m:e>
                      <m:sup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ore-KR" sz="1400" dirty="0"/>
                  <a:t>]</a:t>
                </a:r>
                <a:endParaRPr kumimoji="1" lang="ko-Kore-KR" alt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C1D2A7-EBD9-52E3-B4E6-D35055171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09" y="1345141"/>
                <a:ext cx="882999" cy="312586"/>
              </a:xfrm>
              <a:prstGeom prst="rect">
                <a:avLst/>
              </a:prstGeom>
              <a:blipFill>
                <a:blip r:embed="rId3"/>
                <a:stretch>
                  <a:fillRect l="-1408" r="-1408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BEE717-FC58-F8A7-4293-2C9247F53752}"/>
              </a:ext>
            </a:extLst>
          </p:cNvPr>
          <p:cNvSpPr/>
          <p:nvPr/>
        </p:nvSpPr>
        <p:spPr>
          <a:xfrm>
            <a:off x="6705600" y="3572553"/>
            <a:ext cx="1626609" cy="8089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88775-4162-774F-0301-2913F6F65375}"/>
              </a:ext>
            </a:extLst>
          </p:cNvPr>
          <p:cNvSpPr txBox="1"/>
          <p:nvPr/>
        </p:nvSpPr>
        <p:spPr>
          <a:xfrm>
            <a:off x="8271333" y="347390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WNP</a:t>
            </a:r>
            <a:endParaRPr kumimoji="1"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83EAE0-D28D-F00E-93DF-700F4957D3F9}"/>
                  </a:ext>
                </a:extLst>
              </p:cNvPr>
              <p:cNvSpPr txBox="1"/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83EAE0-D28D-F00E-93DF-700F4957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A3B3E5-D79F-EC16-395F-87A0AD63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7" y="596600"/>
            <a:ext cx="5156422" cy="4917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FC19F-72FF-E154-E5AF-CA526F145D53}"/>
                  </a:ext>
                </a:extLst>
              </p:cNvPr>
              <p:cNvSpPr txBox="1"/>
              <p:nvPr/>
            </p:nvSpPr>
            <p:spPr>
              <a:xfrm>
                <a:off x="1899596" y="113150"/>
                <a:ext cx="28505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400" b="1" dirty="0"/>
                  <a:t>Advection [</a:t>
                </a:r>
                <a14:m>
                  <m:oMath xmlns:m="http://schemas.openxmlformats.org/officeDocument/2006/math">
                    <m:r>
                      <a:rPr kumimoji="1" lang="en-US" altLang="ko-Kore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400" b="1" dirty="0"/>
                  <a:t>/ year]</a:t>
                </a:r>
                <a:endParaRPr kumimoji="1" lang="ko-Kore-KR" altLang="en-US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FC19F-72FF-E154-E5AF-CA526F145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596" y="113150"/>
                <a:ext cx="2850524" cy="461665"/>
              </a:xfrm>
              <a:prstGeom prst="rect">
                <a:avLst/>
              </a:prstGeom>
              <a:blipFill>
                <a:blip r:embed="rId3"/>
                <a:stretch>
                  <a:fillRect l="-3111" t="-8108" r="-2667" b="-297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62B9D85-6B13-72FF-B2B3-81D190D61E25}"/>
              </a:ext>
            </a:extLst>
          </p:cNvPr>
          <p:cNvCxnSpPr/>
          <p:nvPr/>
        </p:nvCxnSpPr>
        <p:spPr>
          <a:xfrm flipH="1" flipV="1">
            <a:off x="2350063" y="2269687"/>
            <a:ext cx="748085" cy="8774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FEF6A72-9319-D1B3-9D66-02B0B7F037FA}"/>
              </a:ext>
            </a:extLst>
          </p:cNvPr>
          <p:cNvCxnSpPr>
            <a:cxnSpLocks/>
          </p:cNvCxnSpPr>
          <p:nvPr/>
        </p:nvCxnSpPr>
        <p:spPr>
          <a:xfrm flipV="1">
            <a:off x="3427510" y="4210756"/>
            <a:ext cx="283723" cy="5698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F5381F-913C-3BA3-4415-E805B0B3EBA7}"/>
              </a:ext>
            </a:extLst>
          </p:cNvPr>
          <p:cNvSpPr txBox="1"/>
          <p:nvPr/>
        </p:nvSpPr>
        <p:spPr>
          <a:xfrm>
            <a:off x="6450744" y="-88900"/>
            <a:ext cx="246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DUACS - ADT</a:t>
            </a:r>
            <a:r>
              <a:rPr kumimoji="1" lang="en-US" altLang="ko-Kore-KR" sz="2400" b="1" dirty="0"/>
              <a:t> [cm]</a:t>
            </a:r>
            <a:endParaRPr kumimoji="1" lang="ko-Kore-KR" altLang="en-US" sz="2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0C7D24-30A5-C73A-C4CA-7C4D91E23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08" b="71852"/>
          <a:stretch/>
        </p:blipFill>
        <p:spPr>
          <a:xfrm>
            <a:off x="0" y="5198810"/>
            <a:ext cx="2529176" cy="17549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51C401-A2E6-F056-56E7-CD4C77AABD70}"/>
              </a:ext>
            </a:extLst>
          </p:cNvPr>
          <p:cNvSpPr txBox="1"/>
          <p:nvPr/>
        </p:nvSpPr>
        <p:spPr>
          <a:xfrm>
            <a:off x="2301239" y="5483095"/>
            <a:ext cx="74787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i="1" dirty="0"/>
              <a:t>a</a:t>
            </a:r>
            <a:r>
              <a:rPr kumimoji="1" lang="en-US" altLang="ko-Kore-KR" sz="2400" b="1" i="1" baseline="-25000" dirty="0"/>
              <a:t>3 </a:t>
            </a:r>
            <a:r>
              <a:rPr kumimoji="1" lang="en-US" altLang="ko-Kore-KR" sz="2400" b="1" i="1" dirty="0"/>
              <a:t>- a</a:t>
            </a:r>
            <a:endParaRPr kumimoji="1" lang="ko-Kore-KR" altLang="en-US" sz="2400" b="1" i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EC1C5D-9591-7D47-78F6-C71DD8446E6D}"/>
              </a:ext>
            </a:extLst>
          </p:cNvPr>
          <p:cNvGrpSpPr/>
          <p:nvPr/>
        </p:nvGrpSpPr>
        <p:grpSpPr>
          <a:xfrm>
            <a:off x="5752497" y="255082"/>
            <a:ext cx="3505552" cy="3096930"/>
            <a:chOff x="6196296" y="318402"/>
            <a:chExt cx="5132479" cy="45342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2AE6A70-F27D-889A-C201-AD2D1FE8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6296" y="318402"/>
              <a:ext cx="5132479" cy="4534215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D4FB8EC-05F9-E750-A711-383B6CC00191}"/>
                </a:ext>
              </a:extLst>
            </p:cNvPr>
            <p:cNvCxnSpPr/>
            <p:nvPr/>
          </p:nvCxnSpPr>
          <p:spPr>
            <a:xfrm flipH="1" flipV="1">
              <a:off x="8168672" y="1959344"/>
              <a:ext cx="748085" cy="87746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FA47A7C-D820-D5E6-2A88-22350269E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0055" y="2999923"/>
              <a:ext cx="1236122" cy="65778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45E3F65-3ABD-95E2-5563-2EA50D93E4D6}"/>
                </a:ext>
              </a:extLst>
            </p:cNvPr>
            <p:cNvSpPr/>
            <p:nvPr/>
          </p:nvSpPr>
          <p:spPr>
            <a:xfrm rot="19780489">
              <a:off x="9523109" y="2598152"/>
              <a:ext cx="1762539" cy="944581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BA64A7-3B97-7863-9226-4AF6375712DE}"/>
                </a:ext>
              </a:extLst>
            </p:cNvPr>
            <p:cNvSpPr txBox="1"/>
            <p:nvPr/>
          </p:nvSpPr>
          <p:spPr>
            <a:xfrm>
              <a:off x="10095379" y="2789042"/>
              <a:ext cx="589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rgbClr val="0432FF"/>
                  </a:solidFill>
                </a:rPr>
                <a:t>AC</a:t>
              </a:r>
              <a:endParaRPr kumimoji="1" lang="ko-Kore-KR" altLang="en-US" sz="2800" b="1" dirty="0">
                <a:solidFill>
                  <a:srgbClr val="0432FF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493AF5-ED40-51C1-AF57-C14BD326FAA1}"/>
                </a:ext>
              </a:extLst>
            </p:cNvPr>
            <p:cNvSpPr/>
            <p:nvPr/>
          </p:nvSpPr>
          <p:spPr>
            <a:xfrm rot="19428896">
              <a:off x="8837036" y="1594733"/>
              <a:ext cx="343189" cy="16142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6047CA-F94C-0667-45B4-F241B2B898D3}"/>
                </a:ext>
              </a:extLst>
            </p:cNvPr>
            <p:cNvSpPr txBox="1"/>
            <p:nvPr/>
          </p:nvSpPr>
          <p:spPr>
            <a:xfrm>
              <a:off x="9043705" y="1857500"/>
              <a:ext cx="920758" cy="300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rgbClr val="FF0000"/>
                  </a:solidFill>
                </a:rPr>
                <a:t>AAC</a:t>
              </a:r>
              <a:endParaRPr kumimoji="1" lang="ko-Kore-KR" alt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1A9B805-F7F1-8B56-42EB-6AC83B855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686" y="3897833"/>
            <a:ext cx="3517023" cy="28153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ECD613-2E27-C16B-BACA-54C9B3D8C5D4}"/>
              </a:ext>
            </a:extLst>
          </p:cNvPr>
          <p:cNvSpPr txBox="1"/>
          <p:nvPr/>
        </p:nvSpPr>
        <p:spPr>
          <a:xfrm>
            <a:off x="6439820" y="3438802"/>
            <a:ext cx="260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GLORYS - SSH [cm]</a:t>
            </a:r>
            <a:endParaRPr kumimoji="1" lang="ko-Kore-KR" altLang="en-US" sz="24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56E64C-DB46-D8B9-A6CA-7B5B8A4BBB0F}"/>
              </a:ext>
            </a:extLst>
          </p:cNvPr>
          <p:cNvCxnSpPr>
            <a:cxnSpLocks/>
          </p:cNvCxnSpPr>
          <p:nvPr/>
        </p:nvCxnSpPr>
        <p:spPr>
          <a:xfrm flipH="1" flipV="1">
            <a:off x="2867378" y="4713111"/>
            <a:ext cx="476807" cy="1350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174546D-3C10-9853-9D56-3C30A3DA4C35}"/>
              </a:ext>
            </a:extLst>
          </p:cNvPr>
          <p:cNvCxnSpPr>
            <a:cxnSpLocks/>
          </p:cNvCxnSpPr>
          <p:nvPr/>
        </p:nvCxnSpPr>
        <p:spPr>
          <a:xfrm flipV="1">
            <a:off x="4334933" y="3723204"/>
            <a:ext cx="987754" cy="6286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B88D824-5CE1-4C1B-E939-0C23223965FF}"/>
              </a:ext>
            </a:extLst>
          </p:cNvPr>
          <p:cNvCxnSpPr>
            <a:cxnSpLocks/>
          </p:cNvCxnSpPr>
          <p:nvPr/>
        </p:nvCxnSpPr>
        <p:spPr>
          <a:xfrm flipV="1">
            <a:off x="7710873" y="2592040"/>
            <a:ext cx="153830" cy="2401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B63798-4408-1161-1D5D-8778F5A943C2}"/>
              </a:ext>
            </a:extLst>
          </p:cNvPr>
          <p:cNvCxnSpPr>
            <a:cxnSpLocks/>
          </p:cNvCxnSpPr>
          <p:nvPr/>
        </p:nvCxnSpPr>
        <p:spPr>
          <a:xfrm flipH="1" flipV="1">
            <a:off x="7442544" y="2838700"/>
            <a:ext cx="168064" cy="1268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B09E9B4-70F2-FBA4-3D4E-B3D99F3AE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757" y="883017"/>
            <a:ext cx="2773187" cy="4154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2100C78-84C5-CBBE-9845-C0D011739E85}"/>
              </a:ext>
            </a:extLst>
          </p:cNvPr>
          <p:cNvSpPr txBox="1"/>
          <p:nvPr/>
        </p:nvSpPr>
        <p:spPr>
          <a:xfrm>
            <a:off x="9729521" y="513685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DUACS SLA Error [cm]</a:t>
            </a:r>
            <a:endParaRPr kumimoji="1"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02A927-077F-7696-1D34-C25FA5B77687}"/>
                  </a:ext>
                </a:extLst>
              </p:cNvPr>
              <p:cNvSpPr txBox="1"/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02A927-077F-7696-1D34-C25FA5B7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7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80027-7A89-F17D-B34D-82D215CE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0" y="1494182"/>
            <a:ext cx="38354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C55A9-DCBE-872D-805C-EC63B08B3F40}"/>
                  </a:ext>
                </a:extLst>
              </p:cNvPr>
              <p:cNvSpPr txBox="1"/>
              <p:nvPr/>
            </p:nvSpPr>
            <p:spPr>
              <a:xfrm>
                <a:off x="2483677" y="679285"/>
                <a:ext cx="2048566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C55A9-DCBE-872D-805C-EC63B08B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77" y="679285"/>
                <a:ext cx="2048566" cy="746166"/>
              </a:xfrm>
              <a:prstGeom prst="rect">
                <a:avLst/>
              </a:prstGeom>
              <a:blipFill>
                <a:blip r:embed="rId3"/>
                <a:stretch>
                  <a:fillRect t="-178333" r="-12963" b="-25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C282F1-2FBF-B6A4-C11E-87D7DA61B350}"/>
              </a:ext>
            </a:extLst>
          </p:cNvPr>
          <p:cNvSpPr txBox="1"/>
          <p:nvPr/>
        </p:nvSpPr>
        <p:spPr>
          <a:xfrm>
            <a:off x="1600412" y="902231"/>
            <a:ext cx="1081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V. Diff</a:t>
            </a:r>
            <a:endParaRPr kumimoji="1" lang="ko-Kore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3BEE6-BFC6-6C8B-962C-4BC7294DBB41}"/>
              </a:ext>
            </a:extLst>
          </p:cNvPr>
          <p:cNvSpPr txBox="1"/>
          <p:nvPr/>
        </p:nvSpPr>
        <p:spPr>
          <a:xfrm>
            <a:off x="7659758" y="902231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MLD [m]</a:t>
            </a:r>
            <a:endParaRPr kumimoji="1" lang="ko-Kore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AC394-04AB-D21D-5BB8-C97379D03673}"/>
              </a:ext>
            </a:extLst>
          </p:cNvPr>
          <p:cNvSpPr txBox="1"/>
          <p:nvPr/>
        </p:nvSpPr>
        <p:spPr>
          <a:xfrm>
            <a:off x="4361306" y="5541470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Weaker vertical diffusion? </a:t>
            </a:r>
          </a:p>
          <a:p>
            <a:r>
              <a:rPr kumimoji="1" lang="en-US" altLang="ko-Kore-KR" dirty="0"/>
              <a:t>Weaker stratification?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544A42-C9D9-95F9-AF03-2E4C9FA5B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08" b="71852"/>
          <a:stretch/>
        </p:blipFill>
        <p:spPr>
          <a:xfrm>
            <a:off x="0" y="5151782"/>
            <a:ext cx="2529176" cy="1754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C3623-ACAB-10CB-0AB4-3619DF70A31F}"/>
              </a:ext>
            </a:extLst>
          </p:cNvPr>
          <p:cNvSpPr txBox="1"/>
          <p:nvPr/>
        </p:nvSpPr>
        <p:spPr>
          <a:xfrm>
            <a:off x="2301239" y="5483095"/>
            <a:ext cx="747874" cy="3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i="1" dirty="0"/>
              <a:t>a</a:t>
            </a:r>
            <a:r>
              <a:rPr kumimoji="1" lang="en-US" altLang="ko-Kore-KR" sz="2400" b="1" i="1" baseline="-25000" dirty="0"/>
              <a:t>3 </a:t>
            </a:r>
            <a:r>
              <a:rPr kumimoji="1" lang="en-US" altLang="ko-Kore-KR" sz="2400" b="1" i="1" dirty="0"/>
              <a:t>- a</a:t>
            </a:r>
            <a:endParaRPr kumimoji="1" lang="ko-Kore-KR" altLang="en-US" sz="2400" b="1" i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C68DBA-725B-C4F7-59E6-D5005678B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172" y="1494182"/>
            <a:ext cx="38354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4CA90A-B31C-800F-C70F-7ACB712B2160}"/>
                  </a:ext>
                </a:extLst>
              </p:cNvPr>
              <p:cNvSpPr txBox="1"/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4CA90A-B31C-800F-C70F-7ACB712B2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47" y="60458"/>
                <a:ext cx="1060890" cy="390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1AAA1FB-206E-45FF-11F2-BE60D7DBCF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57" t="67360"/>
          <a:stretch/>
        </p:blipFill>
        <p:spPr>
          <a:xfrm>
            <a:off x="10062925" y="5446186"/>
            <a:ext cx="2010494" cy="1345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DBE8CB-7740-E024-4E02-D02268B839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4" r="51912" b="94302"/>
          <a:stretch/>
        </p:blipFill>
        <p:spPr>
          <a:xfrm>
            <a:off x="10162060" y="5289399"/>
            <a:ext cx="1717349" cy="2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827A49-6E9B-5DE8-3F9F-4B278954AA7F}"/>
              </a:ext>
            </a:extLst>
          </p:cNvPr>
          <p:cNvGrpSpPr/>
          <p:nvPr/>
        </p:nvGrpSpPr>
        <p:grpSpPr>
          <a:xfrm>
            <a:off x="75923" y="894452"/>
            <a:ext cx="5149273" cy="3325091"/>
            <a:chOff x="148255" y="1050754"/>
            <a:chExt cx="5664200" cy="3657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235FAF-79C4-A7E8-E087-59E4F693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255" y="1050754"/>
              <a:ext cx="5664200" cy="365760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60C2ED3-A3C0-0A62-1F97-0D45CF92C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5524" y="3170756"/>
              <a:ext cx="728870" cy="92765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805E369-5703-C073-9320-A6DF25DB7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524" y="1892267"/>
              <a:ext cx="1323561" cy="98728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E10513-9155-9FF1-7743-96F0EBFCE648}"/>
                  </a:ext>
                </a:extLst>
              </p:cNvPr>
              <p:cNvSpPr txBox="1"/>
              <p:nvPr/>
            </p:nvSpPr>
            <p:spPr>
              <a:xfrm>
                <a:off x="1312133" y="425217"/>
                <a:ext cx="28505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400" b="1" dirty="0"/>
                  <a:t>Advection [</a:t>
                </a:r>
                <a14:m>
                  <m:oMath xmlns:m="http://schemas.openxmlformats.org/officeDocument/2006/math">
                    <m:r>
                      <a:rPr kumimoji="1" lang="en-US" altLang="ko-Kore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400" b="1" dirty="0"/>
                  <a:t>/ year]</a:t>
                </a:r>
                <a:endParaRPr kumimoji="1" lang="ko-Kore-KR" altLang="en-US" sz="2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E10513-9155-9FF1-7743-96F0EBFC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33" y="425217"/>
                <a:ext cx="2850524" cy="461665"/>
              </a:xfrm>
              <a:prstGeom prst="rect">
                <a:avLst/>
              </a:prstGeom>
              <a:blipFill>
                <a:blip r:embed="rId3"/>
                <a:stretch>
                  <a:fillRect l="-3111" t="-8108" r="-2667" b="-297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91DC287-5458-FBCE-BC6E-8D75D9CF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08" b="71852"/>
          <a:stretch/>
        </p:blipFill>
        <p:spPr>
          <a:xfrm>
            <a:off x="1122049" y="4884048"/>
            <a:ext cx="2782094" cy="193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A2C77E-9D42-4CDF-BC05-79C969729B70}"/>
              </a:ext>
            </a:extLst>
          </p:cNvPr>
          <p:cNvSpPr txBox="1"/>
          <p:nvPr/>
        </p:nvSpPr>
        <p:spPr>
          <a:xfrm>
            <a:off x="2207634" y="4358466"/>
            <a:ext cx="747874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i="1" dirty="0"/>
              <a:t>a</a:t>
            </a:r>
            <a:r>
              <a:rPr kumimoji="1" lang="en-US" altLang="ko-Kore-KR" sz="2400" b="1" i="1" baseline="-25000" dirty="0"/>
              <a:t>3 </a:t>
            </a:r>
            <a:r>
              <a:rPr kumimoji="1" lang="en-US" altLang="ko-Kore-KR" sz="2400" b="1" i="1" dirty="0"/>
              <a:t>- a</a:t>
            </a:r>
            <a:endParaRPr kumimoji="1" lang="ko-Kore-KR" altLang="en-US" sz="2400" b="1" i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BC9C04-A220-2600-A2C7-6BA295312C98}"/>
              </a:ext>
            </a:extLst>
          </p:cNvPr>
          <p:cNvGrpSpPr/>
          <p:nvPr/>
        </p:nvGrpSpPr>
        <p:grpSpPr>
          <a:xfrm>
            <a:off x="5412859" y="425217"/>
            <a:ext cx="3632634" cy="3209198"/>
            <a:chOff x="5812455" y="158275"/>
            <a:chExt cx="5318540" cy="46985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857BED-4BC9-7DB1-A447-8ECDAF05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455" y="158275"/>
              <a:ext cx="5318540" cy="4698587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0E78845-22A2-94BC-D0F8-0064B56A69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805" y="2878455"/>
              <a:ext cx="728870" cy="92765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26DE43-4C2D-1043-9165-C7D8DD7930BD}"/>
                </a:ext>
              </a:extLst>
            </p:cNvPr>
            <p:cNvSpPr txBox="1"/>
            <p:nvPr/>
          </p:nvSpPr>
          <p:spPr>
            <a:xfrm>
              <a:off x="6438297" y="1919901"/>
              <a:ext cx="433547" cy="36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dirty="0"/>
                <a:t>??</a:t>
              </a:r>
              <a:endParaRPr kumimoji="1" lang="ko-Kore-KR" altLang="en-US" sz="12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2B49879-1ED8-C4C3-A031-12C14600B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029" y="2108087"/>
              <a:ext cx="660002" cy="40610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1A8F656-7D6D-8B39-B304-6B4C363A99F1}"/>
                </a:ext>
              </a:extLst>
            </p:cNvPr>
            <p:cNvSpPr/>
            <p:nvPr/>
          </p:nvSpPr>
          <p:spPr>
            <a:xfrm rot="19872446">
              <a:off x="6542745" y="2061906"/>
              <a:ext cx="1172052" cy="20615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CF8735-386B-6EF7-9563-664D79DDE1F3}"/>
                </a:ext>
              </a:extLst>
            </p:cNvPr>
            <p:cNvSpPr txBox="1"/>
            <p:nvPr/>
          </p:nvSpPr>
          <p:spPr>
            <a:xfrm>
              <a:off x="6544726" y="2173106"/>
              <a:ext cx="807209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FF0000"/>
                  </a:solidFill>
                </a:rPr>
                <a:t>AAC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6" name="그림 25" descr="지도, 스크린샷, 텍스트이(가) 표시된 사진&#10;&#10;자동 생성된 설명">
            <a:extLst>
              <a:ext uri="{FF2B5EF4-FFF2-40B4-BE49-F238E27FC236}">
                <a16:creationId xmlns:a16="http://schemas.microsoft.com/office/drawing/2014/main" id="{B1554820-F7E2-4B1B-F8E9-13B1D925F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493" y="540931"/>
            <a:ext cx="3185817" cy="28566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9B115C-6A8F-5025-4717-9B8C42B87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917" y="3883209"/>
            <a:ext cx="3112214" cy="29174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348546-6C46-B35E-B835-3E3EFE2A9D20}"/>
              </a:ext>
            </a:extLst>
          </p:cNvPr>
          <p:cNvSpPr txBox="1"/>
          <p:nvPr/>
        </p:nvSpPr>
        <p:spPr>
          <a:xfrm>
            <a:off x="6036707" y="0"/>
            <a:ext cx="246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DUACS - ADT</a:t>
            </a:r>
            <a:r>
              <a:rPr kumimoji="1" lang="en-US" altLang="ko-Kore-KR" sz="2400" b="1" dirty="0"/>
              <a:t> [cm]</a:t>
            </a:r>
            <a:endParaRPr kumimoji="1" lang="ko-Kore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45FD8-C9ED-29A3-9A15-35D21F8B8485}"/>
              </a:ext>
            </a:extLst>
          </p:cNvPr>
          <p:cNvSpPr txBox="1"/>
          <p:nvPr/>
        </p:nvSpPr>
        <p:spPr>
          <a:xfrm>
            <a:off x="6032928" y="3465948"/>
            <a:ext cx="260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GLORYS - SSH [cm]</a:t>
            </a:r>
            <a:endParaRPr kumimoji="1" lang="ko-Kore-KR" altLang="en-US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09E9A1-2646-5D61-37A9-CBFF22A4A374}"/>
              </a:ext>
            </a:extLst>
          </p:cNvPr>
          <p:cNvSpPr txBox="1"/>
          <p:nvPr/>
        </p:nvSpPr>
        <p:spPr>
          <a:xfrm>
            <a:off x="9508380" y="102915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DUACS SLA Error [cm]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776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1D1A8BE-10F2-93C4-2FC7-9F19750DD543}"/>
              </a:ext>
            </a:extLst>
          </p:cNvPr>
          <p:cNvSpPr txBox="1"/>
          <p:nvPr/>
        </p:nvSpPr>
        <p:spPr>
          <a:xfrm>
            <a:off x="504110" y="-51439"/>
            <a:ext cx="2858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DUACS - ADT [cm]</a:t>
            </a:r>
            <a:endParaRPr kumimoji="1" lang="ko-Kore-KR" altLang="en-US" sz="28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050883-E416-5F39-EDE9-C40364EF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4" y="419718"/>
            <a:ext cx="3505552" cy="309693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D6FD437-9AD5-C9BE-8938-A50A7DFC7EF7}"/>
              </a:ext>
            </a:extLst>
          </p:cNvPr>
          <p:cNvCxnSpPr/>
          <p:nvPr/>
        </p:nvCxnSpPr>
        <p:spPr>
          <a:xfrm flipH="1" flipV="1">
            <a:off x="1569893" y="1540504"/>
            <a:ext cx="510952" cy="5993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3AFFF64-F6A1-E152-89C7-EB8C34220AE5}"/>
              </a:ext>
            </a:extLst>
          </p:cNvPr>
          <p:cNvCxnSpPr>
            <a:cxnSpLocks/>
          </p:cNvCxnSpPr>
          <p:nvPr/>
        </p:nvCxnSpPr>
        <p:spPr>
          <a:xfrm flipV="1">
            <a:off x="2626601" y="2241194"/>
            <a:ext cx="878206" cy="506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1B77490-03D6-70F5-7ADF-E57F6B225602}"/>
              </a:ext>
            </a:extLst>
          </p:cNvPr>
          <p:cNvSpPr/>
          <p:nvPr/>
        </p:nvSpPr>
        <p:spPr>
          <a:xfrm rot="19428896">
            <a:off x="1960414" y="1116048"/>
            <a:ext cx="283627" cy="13341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2BABC-E51A-D249-8D66-FEDC9ECD4B99}"/>
              </a:ext>
            </a:extLst>
          </p:cNvPr>
          <p:cNvSpPr txBox="1"/>
          <p:nvPr/>
        </p:nvSpPr>
        <p:spPr>
          <a:xfrm>
            <a:off x="2090494" y="1275778"/>
            <a:ext cx="760957" cy="248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AAC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F06F42B-9596-685A-7F5E-ABBF7095C62A}"/>
              </a:ext>
            </a:extLst>
          </p:cNvPr>
          <p:cNvSpPr/>
          <p:nvPr/>
        </p:nvSpPr>
        <p:spPr>
          <a:xfrm rot="19780489">
            <a:off x="2494992" y="1976818"/>
            <a:ext cx="1203838" cy="645162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6F0DE-2F81-2000-7B64-F26E88486EE3}"/>
              </a:ext>
            </a:extLst>
          </p:cNvPr>
          <p:cNvSpPr txBox="1"/>
          <p:nvPr/>
        </p:nvSpPr>
        <p:spPr>
          <a:xfrm>
            <a:off x="2802902" y="2133160"/>
            <a:ext cx="572813" cy="248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0432FF"/>
                </a:solidFill>
              </a:rPr>
              <a:t>AC</a:t>
            </a:r>
            <a:endParaRPr kumimoji="1" lang="ko-Kore-KR" altLang="en-US" sz="2000" b="1" dirty="0">
              <a:solidFill>
                <a:srgbClr val="0432FF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F4E8C4B-FA1A-883C-3529-51A729AC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2" y="3470157"/>
            <a:ext cx="3632634" cy="320919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C6DD90-658D-53DE-277A-9602C5B67DB5}"/>
              </a:ext>
            </a:extLst>
          </p:cNvPr>
          <p:cNvCxnSpPr>
            <a:cxnSpLocks/>
          </p:cNvCxnSpPr>
          <p:nvPr/>
        </p:nvCxnSpPr>
        <p:spPr>
          <a:xfrm flipH="1" flipV="1">
            <a:off x="528756" y="5328076"/>
            <a:ext cx="497828" cy="633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C3993F-2B40-F6A2-463D-4AE7DE467EAA}"/>
              </a:ext>
            </a:extLst>
          </p:cNvPr>
          <p:cNvSpPr txBox="1"/>
          <p:nvPr/>
        </p:nvSpPr>
        <p:spPr>
          <a:xfrm>
            <a:off x="574170" y="4673371"/>
            <a:ext cx="316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??</a:t>
            </a:r>
            <a:endParaRPr kumimoji="1" lang="ko-Kore-KR" altLang="en-US" sz="11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0D3F7C-AFD3-5D91-EEF4-B0E9669C1569}"/>
              </a:ext>
            </a:extLst>
          </p:cNvPr>
          <p:cNvCxnSpPr>
            <a:cxnSpLocks/>
          </p:cNvCxnSpPr>
          <p:nvPr/>
        </p:nvCxnSpPr>
        <p:spPr>
          <a:xfrm flipH="1">
            <a:off x="485196" y="4801905"/>
            <a:ext cx="450790" cy="277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2EFD1E7B-4D94-9138-C78F-2119C544D5D8}"/>
              </a:ext>
            </a:extLst>
          </p:cNvPr>
          <p:cNvSpPr/>
          <p:nvPr/>
        </p:nvSpPr>
        <p:spPr>
          <a:xfrm rot="19872446">
            <a:off x="645510" y="4770362"/>
            <a:ext cx="800527" cy="14080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F08674-A112-2513-A20D-3C0D48887948}"/>
              </a:ext>
            </a:extLst>
          </p:cNvPr>
          <p:cNvSpPr txBox="1"/>
          <p:nvPr/>
        </p:nvSpPr>
        <p:spPr>
          <a:xfrm>
            <a:off x="555722" y="4930611"/>
            <a:ext cx="667116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AAC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3CA72C5-7D59-8ECB-71FC-146B7309A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024"/>
          <a:stretch/>
        </p:blipFill>
        <p:spPr>
          <a:xfrm>
            <a:off x="4748495" y="693952"/>
            <a:ext cx="3680368" cy="272957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CFBCA3-EE51-0C62-A299-645F7DC44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84"/>
          <a:stretch/>
        </p:blipFill>
        <p:spPr>
          <a:xfrm>
            <a:off x="4943511" y="3468946"/>
            <a:ext cx="2513741" cy="168627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BDAE6E-4301-C8EE-E95B-71100D361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084"/>
          <a:stretch/>
        </p:blipFill>
        <p:spPr>
          <a:xfrm>
            <a:off x="7533386" y="3468946"/>
            <a:ext cx="2513741" cy="16862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C561CC-270E-1A65-99F1-E4519016E7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087"/>
          <a:stretch/>
        </p:blipFill>
        <p:spPr>
          <a:xfrm>
            <a:off x="4950414" y="5160052"/>
            <a:ext cx="2513741" cy="1686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D2C91FC-AB58-5A68-0C35-249964F797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084"/>
          <a:stretch/>
        </p:blipFill>
        <p:spPr>
          <a:xfrm>
            <a:off x="7533386" y="5150031"/>
            <a:ext cx="2513741" cy="16862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D39D82F-BD19-2036-CB4D-7A260FF5C951}"/>
              </a:ext>
            </a:extLst>
          </p:cNvPr>
          <p:cNvSpPr txBox="1"/>
          <p:nvPr/>
        </p:nvSpPr>
        <p:spPr>
          <a:xfrm>
            <a:off x="5370375" y="420522"/>
            <a:ext cx="2607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Wind Stress Curl anomaly [x10</a:t>
            </a:r>
            <a:r>
              <a:rPr kumimoji="1" lang="en-US" altLang="ko-Kore-KR" sz="1200" baseline="30000" dirty="0"/>
              <a:t>-8</a:t>
            </a:r>
            <a:r>
              <a:rPr kumimoji="1" lang="en-US" altLang="ko-Kore-KR" sz="1200" dirty="0"/>
              <a:t> N m</a:t>
            </a:r>
            <a:r>
              <a:rPr kumimoji="1" lang="en-US" altLang="ko-Kore-KR" sz="1200" baseline="30000" dirty="0"/>
              <a:t>-3</a:t>
            </a:r>
            <a:r>
              <a:rPr kumimoji="1" lang="en-US" altLang="ko-Kore-KR" sz="1200" dirty="0"/>
              <a:t>]</a:t>
            </a:r>
            <a:endParaRPr kumimoji="1" lang="ko-Kore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17A71E-ADE4-3E46-2ACC-D74994AED3B8}"/>
              </a:ext>
            </a:extLst>
          </p:cNvPr>
          <p:cNvSpPr txBox="1"/>
          <p:nvPr/>
        </p:nvSpPr>
        <p:spPr>
          <a:xfrm>
            <a:off x="5037499" y="18452"/>
            <a:ext cx="4499309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Physical mechanism for the warm advection?</a:t>
            </a:r>
            <a:endParaRPr kumimoji="1" lang="ko-Kore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B3C0426-6D2C-9D91-F7C1-A5EA074A4CDB}"/>
              </a:ext>
            </a:extLst>
          </p:cNvPr>
          <p:cNvSpPr/>
          <p:nvPr/>
        </p:nvSpPr>
        <p:spPr>
          <a:xfrm rot="19669660">
            <a:off x="6341875" y="1672038"/>
            <a:ext cx="171934" cy="591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EBDD00-9E21-EB6C-94DB-B802DB1A7DE0}"/>
              </a:ext>
            </a:extLst>
          </p:cNvPr>
          <p:cNvSpPr txBox="1"/>
          <p:nvPr/>
        </p:nvSpPr>
        <p:spPr>
          <a:xfrm>
            <a:off x="5967797" y="1381102"/>
            <a:ext cx="472495" cy="154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AAC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2EF27C-E546-76D0-14DE-719ED65C9E0B}"/>
              </a:ext>
            </a:extLst>
          </p:cNvPr>
          <p:cNvSpPr/>
          <p:nvPr/>
        </p:nvSpPr>
        <p:spPr>
          <a:xfrm rot="20109656">
            <a:off x="6634581" y="2087743"/>
            <a:ext cx="508029" cy="314895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1CA921-B6D1-E0C7-A390-6CB715CDFD2C}"/>
              </a:ext>
            </a:extLst>
          </p:cNvPr>
          <p:cNvSpPr txBox="1"/>
          <p:nvPr/>
        </p:nvSpPr>
        <p:spPr>
          <a:xfrm>
            <a:off x="7371977" y="2633306"/>
            <a:ext cx="355672" cy="154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0432FF"/>
                </a:solidFill>
              </a:rPr>
              <a:t>AC</a:t>
            </a:r>
            <a:endParaRPr kumimoji="1" lang="ko-Kore-KR" altLang="en-US" sz="2000" b="1" dirty="0">
              <a:solidFill>
                <a:srgbClr val="0432FF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F0A7B1-5B86-CF3B-FA54-D033D38DE422}"/>
              </a:ext>
            </a:extLst>
          </p:cNvPr>
          <p:cNvSpPr/>
          <p:nvPr/>
        </p:nvSpPr>
        <p:spPr>
          <a:xfrm rot="19669660">
            <a:off x="8588554" y="3960539"/>
            <a:ext cx="136904" cy="389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391F9F-130D-4BA8-851B-977D90345C63}"/>
              </a:ext>
            </a:extLst>
          </p:cNvPr>
          <p:cNvSpPr/>
          <p:nvPr/>
        </p:nvSpPr>
        <p:spPr>
          <a:xfrm rot="19669660">
            <a:off x="6047792" y="3960540"/>
            <a:ext cx="136904" cy="389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FC253F-8CA9-B4E7-2DA1-47F3DC47B13A}"/>
              </a:ext>
            </a:extLst>
          </p:cNvPr>
          <p:cNvSpPr/>
          <p:nvPr/>
        </p:nvSpPr>
        <p:spPr>
          <a:xfrm rot="19669660">
            <a:off x="6043475" y="5637479"/>
            <a:ext cx="136904" cy="389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082822B-3818-AB90-F959-7D3C93E94B54}"/>
              </a:ext>
            </a:extLst>
          </p:cNvPr>
          <p:cNvSpPr/>
          <p:nvPr/>
        </p:nvSpPr>
        <p:spPr>
          <a:xfrm rot="19669660">
            <a:off x="8616899" y="5651441"/>
            <a:ext cx="136904" cy="389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59EE48-37F0-3173-799E-60A49AD2681C}"/>
              </a:ext>
            </a:extLst>
          </p:cNvPr>
          <p:cNvSpPr txBox="1"/>
          <p:nvPr/>
        </p:nvSpPr>
        <p:spPr>
          <a:xfrm>
            <a:off x="8862086" y="1267921"/>
            <a:ext cx="2627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-10</a:t>
            </a:r>
            <a:r>
              <a:rPr kumimoji="1" lang="en-US" altLang="ko-Kore-KR" sz="1600" baseline="30000" dirty="0"/>
              <a:t>-7</a:t>
            </a:r>
            <a:r>
              <a:rPr kumimoji="1" lang="en-US" altLang="ko-Kore-KR" sz="1600" dirty="0"/>
              <a:t> N m</a:t>
            </a:r>
            <a:r>
              <a:rPr kumimoji="1" lang="en-US" altLang="ko-Kore-KR" sz="1600" baseline="30000" dirty="0"/>
              <a:t>-3</a:t>
            </a:r>
            <a:r>
              <a:rPr kumimoji="1" lang="en-US" altLang="ko-Kore-KR" sz="1600" dirty="0"/>
              <a:t> ~ </a:t>
            </a:r>
            <a:r>
              <a:rPr kumimoji="1" lang="en-US" altLang="ko-KR" sz="1600" dirty="0"/>
              <a:t>1.84</a:t>
            </a:r>
            <a:r>
              <a:rPr kumimoji="1" lang="en-US" altLang="ko-Kore-KR" sz="1600" dirty="0"/>
              <a:t> cm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month</a:t>
            </a:r>
            <a:r>
              <a:rPr kumimoji="1" lang="en-US" altLang="ko-KR" sz="1600" baseline="30000" dirty="0"/>
              <a:t>-1</a:t>
            </a:r>
            <a:endParaRPr kumimoji="1" lang="ko-Kore-KR" altLang="en-US" sz="1600" baseline="30000" dirty="0"/>
          </a:p>
        </p:txBody>
      </p:sp>
      <p:pic>
        <p:nvPicPr>
          <p:cNvPr id="60" name="그림 59" descr="폰트, 화이트, 라인, 텍스트이(가) 표시된 사진&#10;&#10;자동 생성된 설명">
            <a:extLst>
              <a:ext uri="{FF2B5EF4-FFF2-40B4-BE49-F238E27FC236}">
                <a16:creationId xmlns:a16="http://schemas.microsoft.com/office/drawing/2014/main" id="{78C3265F-8C3B-8FC5-BFA0-3A8CE276F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3366" y="642696"/>
            <a:ext cx="2172645" cy="6927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A19C1D5-D1AA-6800-9236-AE05281A0CFF}"/>
              </a:ext>
            </a:extLst>
          </p:cNvPr>
          <p:cNvSpPr txBox="1"/>
          <p:nvPr/>
        </p:nvSpPr>
        <p:spPr>
          <a:xfrm>
            <a:off x="10685693" y="217768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g’</a:t>
            </a:r>
            <a:r>
              <a:rPr kumimoji="1" lang="en-US" altLang="ko-Kore-KR" sz="1100" dirty="0"/>
              <a:t>=</a:t>
            </a:r>
            <a:r>
              <a:rPr kumimoji="1" lang="en-US" altLang="ko-KR" sz="1100" dirty="0"/>
              <a:t>0.026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m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s</a:t>
            </a:r>
            <a:r>
              <a:rPr kumimoji="1" lang="en-US" altLang="ko-KR" sz="1100" baseline="30000" dirty="0"/>
              <a:t>-2</a:t>
            </a:r>
            <a:endParaRPr kumimoji="1" lang="ko-Kore-KR" altLang="en-US" sz="1100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42D337-2D9F-F9C8-FE00-ACE406A41D1A}"/>
              </a:ext>
            </a:extLst>
          </p:cNvPr>
          <p:cNvSpPr txBox="1"/>
          <p:nvPr/>
        </p:nvSpPr>
        <p:spPr>
          <a:xfrm>
            <a:off x="10555952" y="819392"/>
            <a:ext cx="77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+ Prop.</a:t>
            </a:r>
            <a:endParaRPr kumimoji="1" lang="ko-Kore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16C061-80A2-0B33-0C2B-C54B0B6A7E8D}"/>
              </a:ext>
            </a:extLst>
          </p:cNvPr>
          <p:cNvSpPr txBox="1"/>
          <p:nvPr/>
        </p:nvSpPr>
        <p:spPr>
          <a:xfrm>
            <a:off x="9064371" y="1501190"/>
            <a:ext cx="472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WSC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2EAB04-2DD4-E039-5DCF-1ADBF980727B}"/>
              </a:ext>
            </a:extLst>
          </p:cNvPr>
          <p:cNvSpPr txBox="1"/>
          <p:nvPr/>
        </p:nvSpPr>
        <p:spPr>
          <a:xfrm>
            <a:off x="10164915" y="1502237"/>
            <a:ext cx="977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0432FF"/>
                </a:solidFill>
              </a:rPr>
              <a:t>SSH increase</a:t>
            </a:r>
            <a:endParaRPr kumimoji="1" lang="ko-Kore-KR" altLang="en-US" sz="1200" dirty="0">
              <a:solidFill>
                <a:srgbClr val="0432FF"/>
              </a:solidFill>
            </a:endParaRPr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B182D81-17EC-1E59-E95D-01908228785A}"/>
              </a:ext>
            </a:extLst>
          </p:cNvPr>
          <p:cNvCxnSpPr/>
          <p:nvPr/>
        </p:nvCxnSpPr>
        <p:spPr>
          <a:xfrm>
            <a:off x="8969950" y="1539397"/>
            <a:ext cx="74419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4326F79-6A57-CD3D-A1D5-43141BB73961}"/>
              </a:ext>
            </a:extLst>
          </p:cNvPr>
          <p:cNvCxnSpPr>
            <a:cxnSpLocks/>
          </p:cNvCxnSpPr>
          <p:nvPr/>
        </p:nvCxnSpPr>
        <p:spPr>
          <a:xfrm>
            <a:off x="9969826" y="1535971"/>
            <a:ext cx="1289955" cy="0"/>
          </a:xfrm>
          <a:prstGeom prst="line">
            <a:avLst/>
          </a:prstGeom>
          <a:ln w="127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8B5F228-5005-9AD2-548C-A50AA689A2A5}"/>
              </a:ext>
            </a:extLst>
          </p:cNvPr>
          <p:cNvSpPr txBox="1"/>
          <p:nvPr/>
        </p:nvSpPr>
        <p:spPr>
          <a:xfrm>
            <a:off x="8969950" y="1840164"/>
            <a:ext cx="267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/>
              <a:t>0.4 x -10</a:t>
            </a:r>
            <a:r>
              <a:rPr kumimoji="1" lang="en-US" altLang="ko-Kore-KR" sz="1800" baseline="30000" dirty="0"/>
              <a:t>-8</a:t>
            </a:r>
            <a:r>
              <a:rPr kumimoji="1" lang="en-US" altLang="ko-Kore-KR" sz="1800" dirty="0"/>
              <a:t> N m</a:t>
            </a:r>
            <a:r>
              <a:rPr kumimoji="1" lang="en-US" altLang="ko-Kore-KR" sz="1800" baseline="30000" dirty="0"/>
              <a:t>-3 </a:t>
            </a:r>
            <a:r>
              <a:rPr kumimoji="1" lang="en-US" altLang="ko-Kore-KR" sz="1800" dirty="0"/>
              <a:t>for 4-year </a:t>
            </a:r>
          </a:p>
          <a:p>
            <a:r>
              <a:rPr kumimoji="1" lang="en-US" altLang="ko-Kore-KR" dirty="0"/>
              <a:t>~3.5cm SSH increase</a:t>
            </a:r>
            <a:endParaRPr kumimoji="1" lang="ko-Kore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F807A34-AF58-2E14-FC43-10DD8959B1BE}"/>
              </a:ext>
            </a:extLst>
          </p:cNvPr>
          <p:cNvSpPr/>
          <p:nvPr/>
        </p:nvSpPr>
        <p:spPr>
          <a:xfrm rot="20109656">
            <a:off x="6154568" y="4212573"/>
            <a:ext cx="508029" cy="314895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820D585-C1F5-882E-FF38-6FA6D06CFA1D}"/>
              </a:ext>
            </a:extLst>
          </p:cNvPr>
          <p:cNvSpPr/>
          <p:nvPr/>
        </p:nvSpPr>
        <p:spPr>
          <a:xfrm rot="20109656">
            <a:off x="8749918" y="4191517"/>
            <a:ext cx="508029" cy="314895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A94A64-9BC4-22D7-410F-6DA5CDF9A697}"/>
              </a:ext>
            </a:extLst>
          </p:cNvPr>
          <p:cNvSpPr/>
          <p:nvPr/>
        </p:nvSpPr>
        <p:spPr>
          <a:xfrm rot="20109656">
            <a:off x="6173828" y="5898391"/>
            <a:ext cx="508029" cy="314895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4D0BB25-A296-4116-833D-EE8DDE116FAA}"/>
              </a:ext>
            </a:extLst>
          </p:cNvPr>
          <p:cNvSpPr/>
          <p:nvPr/>
        </p:nvSpPr>
        <p:spPr>
          <a:xfrm rot="20109656">
            <a:off x="8750776" y="5924234"/>
            <a:ext cx="508029" cy="314895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FC82F14-5F56-659A-48FF-FF67715D8E8A}"/>
              </a:ext>
            </a:extLst>
          </p:cNvPr>
          <p:cNvSpPr/>
          <p:nvPr/>
        </p:nvSpPr>
        <p:spPr>
          <a:xfrm rot="19872446">
            <a:off x="6567348" y="3699155"/>
            <a:ext cx="208288" cy="393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5180E21-8E1F-E53A-1916-87C5E845C3F7}"/>
              </a:ext>
            </a:extLst>
          </p:cNvPr>
          <p:cNvSpPr/>
          <p:nvPr/>
        </p:nvSpPr>
        <p:spPr>
          <a:xfrm rot="19872446">
            <a:off x="9106812" y="3714723"/>
            <a:ext cx="208288" cy="393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3A6A8EB-6428-B781-E941-C30CC1B627D7}"/>
              </a:ext>
            </a:extLst>
          </p:cNvPr>
          <p:cNvSpPr/>
          <p:nvPr/>
        </p:nvSpPr>
        <p:spPr>
          <a:xfrm rot="19872446">
            <a:off x="6536327" y="5412311"/>
            <a:ext cx="208288" cy="393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EC84B12-649D-545A-EE7F-D6DB8EC0C69F}"/>
              </a:ext>
            </a:extLst>
          </p:cNvPr>
          <p:cNvSpPr/>
          <p:nvPr/>
        </p:nvSpPr>
        <p:spPr>
          <a:xfrm rot="19872446">
            <a:off x="9125606" y="5359365"/>
            <a:ext cx="208288" cy="393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DB10B-823B-8350-4CB3-9E414A35BB57}"/>
              </a:ext>
            </a:extLst>
          </p:cNvPr>
          <p:cNvCxnSpPr>
            <a:cxnSpLocks/>
          </p:cNvCxnSpPr>
          <p:nvPr/>
        </p:nvCxnSpPr>
        <p:spPr>
          <a:xfrm flipV="1">
            <a:off x="2115458" y="2697787"/>
            <a:ext cx="152388" cy="3311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172E137-7687-2AD8-BAAA-4AE3BF5D31BE}"/>
              </a:ext>
            </a:extLst>
          </p:cNvPr>
          <p:cNvCxnSpPr>
            <a:cxnSpLocks/>
          </p:cNvCxnSpPr>
          <p:nvPr/>
        </p:nvCxnSpPr>
        <p:spPr>
          <a:xfrm flipH="1" flipV="1">
            <a:off x="1825369" y="2912923"/>
            <a:ext cx="168064" cy="1268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F461388-5368-FDE4-FBF8-D60163674520}"/>
              </a:ext>
            </a:extLst>
          </p:cNvPr>
          <p:cNvSpPr/>
          <p:nvPr/>
        </p:nvSpPr>
        <p:spPr>
          <a:xfrm rot="19428896">
            <a:off x="2100804" y="2839359"/>
            <a:ext cx="283627" cy="3019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FD14ED6-95AE-CA9F-D5F0-194E3CA2DE4C}"/>
              </a:ext>
            </a:extLst>
          </p:cNvPr>
          <p:cNvSpPr/>
          <p:nvPr/>
        </p:nvSpPr>
        <p:spPr>
          <a:xfrm rot="19428896">
            <a:off x="6400266" y="2519156"/>
            <a:ext cx="283627" cy="3019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F39E8AA-F489-EC33-4FB3-9848BEC07C89}"/>
              </a:ext>
            </a:extLst>
          </p:cNvPr>
          <p:cNvSpPr/>
          <p:nvPr/>
        </p:nvSpPr>
        <p:spPr>
          <a:xfrm rot="19428896">
            <a:off x="6096543" y="4467266"/>
            <a:ext cx="224315" cy="240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5BF08F9-02AC-F9CE-A29F-DBDA6FEB37F5}"/>
              </a:ext>
            </a:extLst>
          </p:cNvPr>
          <p:cNvSpPr/>
          <p:nvPr/>
        </p:nvSpPr>
        <p:spPr>
          <a:xfrm rot="19428896">
            <a:off x="8697994" y="4468993"/>
            <a:ext cx="224315" cy="240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F15D2AE-1A1F-3D2D-A9BF-23C53EA151A2}"/>
              </a:ext>
            </a:extLst>
          </p:cNvPr>
          <p:cNvSpPr/>
          <p:nvPr/>
        </p:nvSpPr>
        <p:spPr>
          <a:xfrm rot="19428896">
            <a:off x="6064767" y="6128807"/>
            <a:ext cx="224315" cy="240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68A5A9A-8E96-53DF-B56F-26775F5087E9}"/>
              </a:ext>
            </a:extLst>
          </p:cNvPr>
          <p:cNvSpPr/>
          <p:nvPr/>
        </p:nvSpPr>
        <p:spPr>
          <a:xfrm rot="19428896">
            <a:off x="8683295" y="6144496"/>
            <a:ext cx="224315" cy="240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D7A31A-BD9A-890B-4292-88E66281B53F}"/>
              </a:ext>
            </a:extLst>
          </p:cNvPr>
          <p:cNvSpPr txBox="1"/>
          <p:nvPr/>
        </p:nvSpPr>
        <p:spPr>
          <a:xfrm>
            <a:off x="5265619" y="1065361"/>
            <a:ext cx="13694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Year 0 (2011-2022)</a:t>
            </a:r>
            <a:endParaRPr kumimoji="1" lang="ko-Kore-KR" alt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BEA9E3-0E7D-43F5-DDDB-1D314FBB702B}"/>
              </a:ext>
            </a:extLst>
          </p:cNvPr>
          <p:cNvSpPr txBox="1"/>
          <p:nvPr/>
        </p:nvSpPr>
        <p:spPr>
          <a:xfrm>
            <a:off x="5277342" y="3549697"/>
            <a:ext cx="110479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900" dirty="0"/>
              <a:t>Year -1 (2010-2021)</a:t>
            </a:r>
            <a:endParaRPr kumimoji="1" lang="ko-Kore-KR" altLang="en-US"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E570D24-D435-E16B-FF10-DC49CE51B87E}"/>
              </a:ext>
            </a:extLst>
          </p:cNvPr>
          <p:cNvSpPr txBox="1"/>
          <p:nvPr/>
        </p:nvSpPr>
        <p:spPr>
          <a:xfrm>
            <a:off x="7860273" y="3568091"/>
            <a:ext cx="110479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900" dirty="0"/>
              <a:t>Year -2 (2009-2020)</a:t>
            </a:r>
            <a:endParaRPr kumimoji="1" lang="ko-Kore-KR" altLang="en-US" sz="9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355D89-2BE5-CD1D-1F64-733CBD4ED6B1}"/>
              </a:ext>
            </a:extLst>
          </p:cNvPr>
          <p:cNvSpPr txBox="1"/>
          <p:nvPr/>
        </p:nvSpPr>
        <p:spPr>
          <a:xfrm>
            <a:off x="5277342" y="5231652"/>
            <a:ext cx="110479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900" dirty="0"/>
              <a:t>Year -3 (2008-2019)</a:t>
            </a:r>
            <a:endParaRPr kumimoji="1" lang="ko-Kore-KR" altLang="en-US" sz="9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F542D2-43AC-A708-A3E8-83C2067E42D0}"/>
              </a:ext>
            </a:extLst>
          </p:cNvPr>
          <p:cNvSpPr txBox="1"/>
          <p:nvPr/>
        </p:nvSpPr>
        <p:spPr>
          <a:xfrm>
            <a:off x="7860273" y="5238484"/>
            <a:ext cx="110479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900" dirty="0"/>
              <a:t>Year -4 (2007-2018)</a:t>
            </a:r>
            <a:endParaRPr kumimoji="1" lang="ko-Kore-KR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0734868-89A8-5B45-738E-EA44D25B4A39}"/>
                  </a:ext>
                </a:extLst>
              </p:cNvPr>
              <p:cNvSpPr txBox="1"/>
              <p:nvPr/>
            </p:nvSpPr>
            <p:spPr>
              <a:xfrm>
                <a:off x="10958963" y="3177150"/>
                <a:ext cx="1060890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0734868-89A8-5B45-738E-EA44D25B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963" y="3177150"/>
                <a:ext cx="1060890" cy="3909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타원 92">
            <a:extLst>
              <a:ext uri="{FF2B5EF4-FFF2-40B4-BE49-F238E27FC236}">
                <a16:creationId xmlns:a16="http://schemas.microsoft.com/office/drawing/2014/main" id="{E3E9A4D1-D3C5-635D-3FFC-EE6DE4E3FA3D}"/>
              </a:ext>
            </a:extLst>
          </p:cNvPr>
          <p:cNvSpPr/>
          <p:nvPr/>
        </p:nvSpPr>
        <p:spPr>
          <a:xfrm rot="19872446">
            <a:off x="7099352" y="1368967"/>
            <a:ext cx="208288" cy="3939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66323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5136898A-90F2-66CD-33DB-2D43341C0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84"/>
          <a:stretch/>
        </p:blipFill>
        <p:spPr>
          <a:xfrm>
            <a:off x="593736" y="4649242"/>
            <a:ext cx="2513741" cy="1686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E557C-F738-BF5D-D1F2-44A306EE0A5C}"/>
              </a:ext>
            </a:extLst>
          </p:cNvPr>
          <p:cNvSpPr txBox="1"/>
          <p:nvPr/>
        </p:nvSpPr>
        <p:spPr>
          <a:xfrm>
            <a:off x="141403" y="131975"/>
            <a:ext cx="20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Kang and Na (2022)</a:t>
            </a:r>
            <a:endParaRPr kumimoji="1" lang="ko-Kore-KR" altLang="en-US" dirty="0"/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F06104B-8B63-20C6-259C-B75F465A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31" y="658189"/>
            <a:ext cx="3741171" cy="3182066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D0465F8-4C26-0BDD-684D-22D57A16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40" y="658189"/>
            <a:ext cx="3887560" cy="3182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09A60-FAFE-A975-CCE4-8C8191728306}"/>
              </a:ext>
            </a:extLst>
          </p:cNvPr>
          <p:cNvSpPr txBox="1"/>
          <p:nvPr/>
        </p:nvSpPr>
        <p:spPr>
          <a:xfrm>
            <a:off x="8094200" y="658189"/>
            <a:ext cx="388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The northeasterly wind stress induces onshore Ekman transport, which is associated with the westward shift of the Kuroshio in the ECS 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587E3-33ED-952F-6889-2F03E0602199}"/>
                  </a:ext>
                </a:extLst>
              </p:cNvPr>
              <p:cNvSpPr txBox="1"/>
              <p:nvPr/>
            </p:nvSpPr>
            <p:spPr>
              <a:xfrm>
                <a:off x="7202574" y="4118876"/>
                <a:ext cx="891626" cy="14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b="1" dirty="0"/>
                  <a:t>Advection [</a:t>
                </a:r>
                <a14:m>
                  <m:oMath xmlns:m="http://schemas.openxmlformats.org/officeDocument/2006/math">
                    <m:r>
                      <a:rPr kumimoji="1" lang="en-US" altLang="ko-Kore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ko-Kore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400" b="1" dirty="0"/>
                  <a:t>/ year]</a:t>
                </a:r>
                <a:endParaRPr kumimoji="1" lang="ko-Kore-KR" altLang="en-US" sz="14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587E3-33ED-952F-6889-2F03E060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4" y="4118876"/>
                <a:ext cx="891626" cy="143580"/>
              </a:xfrm>
              <a:prstGeom prst="rect">
                <a:avLst/>
              </a:prstGeom>
              <a:blipFill>
                <a:blip r:embed="rId5"/>
                <a:stretch>
                  <a:fillRect l="-2817" t="-8333" r="-94366" b="-15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C0F0EF-3709-D0A1-3FA9-23CF7923C3DD}"/>
              </a:ext>
            </a:extLst>
          </p:cNvPr>
          <p:cNvGrpSpPr/>
          <p:nvPr/>
        </p:nvGrpSpPr>
        <p:grpSpPr>
          <a:xfrm>
            <a:off x="5606320" y="4497640"/>
            <a:ext cx="3944735" cy="2103588"/>
            <a:chOff x="141403" y="5627802"/>
            <a:chExt cx="2024273" cy="9813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D70A8E-A0E5-801B-8A4C-3F46312CA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8134" t="57221" r="31632"/>
            <a:stretch/>
          </p:blipFill>
          <p:spPr>
            <a:xfrm>
              <a:off x="141403" y="5627802"/>
              <a:ext cx="2024273" cy="981340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7F0ABAF-8419-E48B-D82C-85DF81D00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8675" y="6001177"/>
              <a:ext cx="145595" cy="26585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04D7636-7099-9605-B785-4675F13A5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1239" y="6235529"/>
              <a:ext cx="244677" cy="630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5696C8-5CD6-9FB9-4CFD-E5AB7EF144C1}"/>
              </a:ext>
            </a:extLst>
          </p:cNvPr>
          <p:cNvGrpSpPr/>
          <p:nvPr/>
        </p:nvGrpSpPr>
        <p:grpSpPr>
          <a:xfrm>
            <a:off x="3443915" y="4076313"/>
            <a:ext cx="2633773" cy="2585208"/>
            <a:chOff x="5397753" y="3858780"/>
            <a:chExt cx="3505552" cy="34409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3E3AC-ACF7-71CA-4811-F33D513CE8A0}"/>
                </a:ext>
              </a:extLst>
            </p:cNvPr>
            <p:cNvSpPr txBox="1"/>
            <p:nvPr/>
          </p:nvSpPr>
          <p:spPr>
            <a:xfrm>
              <a:off x="6096000" y="3858780"/>
              <a:ext cx="2468754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/>
                <a:t>DUACS - ADT</a:t>
              </a:r>
              <a:r>
                <a:rPr kumimoji="1" lang="en-US" altLang="ko-Kore-KR" sz="1400" b="1" dirty="0"/>
                <a:t> [cm]</a:t>
              </a:r>
              <a:endParaRPr kumimoji="1" lang="ko-Kore-KR" altLang="en-US" sz="1400" b="1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963589B-E6C7-84A1-1F48-4AA6D019F602}"/>
                </a:ext>
              </a:extLst>
            </p:cNvPr>
            <p:cNvGrpSpPr/>
            <p:nvPr/>
          </p:nvGrpSpPr>
          <p:grpSpPr>
            <a:xfrm>
              <a:off x="5397753" y="4202762"/>
              <a:ext cx="3505552" cy="3096930"/>
              <a:chOff x="6196296" y="318402"/>
              <a:chExt cx="5132479" cy="4534215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BDCB65A-5CBC-235F-4E0C-FC70630E6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6296" y="318402"/>
                <a:ext cx="5132479" cy="4534215"/>
              </a:xfrm>
              <a:prstGeom prst="rect">
                <a:avLst/>
              </a:prstGeom>
            </p:spPr>
          </p:pic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0DDCD7E-81B6-8FFE-5E4B-A7FA7C757A29}"/>
                  </a:ext>
                </a:extLst>
              </p:cNvPr>
              <p:cNvCxnSpPr/>
              <p:nvPr/>
            </p:nvCxnSpPr>
            <p:spPr>
              <a:xfrm flipH="1" flipV="1">
                <a:off x="8168672" y="1959344"/>
                <a:ext cx="748085" cy="87746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F7B81F3C-7701-BCAC-2AD1-27630AC24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2" y="3225339"/>
                <a:ext cx="1576921" cy="91315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83ADFA9-851E-E286-D619-16E7E4544D75}"/>
                  </a:ext>
                </a:extLst>
              </p:cNvPr>
              <p:cNvSpPr/>
              <p:nvPr/>
            </p:nvSpPr>
            <p:spPr>
              <a:xfrm rot="19780489">
                <a:off x="9523109" y="2598152"/>
                <a:ext cx="1762539" cy="944581"/>
              </a:xfrm>
              <a:prstGeom prst="ellipse">
                <a:avLst/>
              </a:prstGeom>
              <a:noFill/>
              <a:ln w="28575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1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F203C6-F293-7DF0-2889-FD5FBB42BBB5}"/>
                  </a:ext>
                </a:extLst>
              </p:cNvPr>
              <p:cNvSpPr txBox="1"/>
              <p:nvPr/>
            </p:nvSpPr>
            <p:spPr>
              <a:xfrm>
                <a:off x="10095379" y="2789042"/>
                <a:ext cx="811189" cy="6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>
                    <a:solidFill>
                      <a:srgbClr val="0432FF"/>
                    </a:solidFill>
                  </a:rPr>
                  <a:t>AC</a:t>
                </a:r>
                <a:endParaRPr kumimoji="1" lang="ko-Kore-KR" altLang="en-US" sz="16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C06DCEF0-3251-C42E-D49A-C1CBEABD6527}"/>
                  </a:ext>
                </a:extLst>
              </p:cNvPr>
              <p:cNvSpPr/>
              <p:nvPr/>
            </p:nvSpPr>
            <p:spPr>
              <a:xfrm rot="19428896">
                <a:off x="8837036" y="1594733"/>
                <a:ext cx="343189" cy="16142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8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49EDC-5769-D566-7D45-CBBEC63BE204}"/>
                  </a:ext>
                </a:extLst>
              </p:cNvPr>
              <p:cNvSpPr txBox="1"/>
              <p:nvPr/>
            </p:nvSpPr>
            <p:spPr>
              <a:xfrm>
                <a:off x="9043705" y="1857501"/>
                <a:ext cx="878039" cy="53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b="1" dirty="0">
                    <a:solidFill>
                      <a:srgbClr val="FF0000"/>
                    </a:solidFill>
                  </a:rPr>
                  <a:t>AAC</a:t>
                </a:r>
                <a:endParaRPr kumimoji="1" lang="ko-Kore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DA0452B-02C8-697A-64A0-4CD1F5D1E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6129" y="6539720"/>
              <a:ext cx="153830" cy="24015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FA12C51-A73A-580A-C083-5790F5600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7800" y="6786380"/>
              <a:ext cx="168064" cy="12682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9C1CD05-C781-F915-ED11-8F86CCF8C314}"/>
              </a:ext>
            </a:extLst>
          </p:cNvPr>
          <p:cNvSpPr txBox="1"/>
          <p:nvPr/>
        </p:nvSpPr>
        <p:spPr>
          <a:xfrm>
            <a:off x="1153539" y="4045535"/>
            <a:ext cx="125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WSC Year-1</a:t>
            </a:r>
            <a:endParaRPr kumimoji="1" lang="ko-Kore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24EDE97-32D0-27F0-CFC0-7B19655DF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2" y="4435297"/>
            <a:ext cx="2394385" cy="22940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8ADE627-A55F-1BB9-A74E-33E7085375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608" b="71852"/>
          <a:stretch/>
        </p:blipFill>
        <p:spPr>
          <a:xfrm>
            <a:off x="9620168" y="4629220"/>
            <a:ext cx="2529176" cy="17549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2E8B54-C5A2-D9A6-F524-85A18D438EE1}"/>
              </a:ext>
            </a:extLst>
          </p:cNvPr>
          <p:cNvSpPr txBox="1"/>
          <p:nvPr/>
        </p:nvSpPr>
        <p:spPr>
          <a:xfrm>
            <a:off x="10718276" y="425063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 dirty="0"/>
              <a:t>a3-a</a:t>
            </a:r>
            <a:endParaRPr kumimoji="1" lang="ko-Kore-KR" altLang="en-US" i="1" dirty="0"/>
          </a:p>
        </p:txBody>
      </p:sp>
    </p:spTree>
    <p:extLst>
      <p:ext uri="{BB962C8B-B14F-4D97-AF65-F5344CB8AC3E}">
        <p14:creationId xmlns:p14="http://schemas.microsoft.com/office/powerpoint/2010/main" val="97082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8341B7-1F13-57D6-F5C7-7CBFBEA2E84C}"/>
              </a:ext>
            </a:extLst>
          </p:cNvPr>
          <p:cNvSpPr txBox="1"/>
          <p:nvPr/>
        </p:nvSpPr>
        <p:spPr>
          <a:xfrm>
            <a:off x="2234623" y="32969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WNP???</a:t>
            </a:r>
            <a:endParaRPr kumimoji="1" lang="ko-Kore-KR" altLang="en-US" b="1" dirty="0"/>
          </a:p>
        </p:txBody>
      </p:sp>
      <p:pic>
        <p:nvPicPr>
          <p:cNvPr id="13" name="그림 12" descr="텍스트, 만화 영화, 스크린샷, 포스터이(가) 표시된 사진&#10;&#10;자동 생성된 설명">
            <a:extLst>
              <a:ext uri="{FF2B5EF4-FFF2-40B4-BE49-F238E27FC236}">
                <a16:creationId xmlns:a16="http://schemas.microsoft.com/office/drawing/2014/main" id="{3F3A6E46-795A-1B87-7BB7-C6F094F7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3" y="108020"/>
            <a:ext cx="1892300" cy="2133600"/>
          </a:xfrm>
          <a:prstGeom prst="rect">
            <a:avLst/>
          </a:prstGeom>
        </p:spPr>
      </p:pic>
      <p:pic>
        <p:nvPicPr>
          <p:cNvPr id="15" name="그림 14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CF117176-F989-40C0-EE22-8F498E27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02" y="55317"/>
            <a:ext cx="3348268" cy="2853835"/>
          </a:xfrm>
          <a:prstGeom prst="rect">
            <a:avLst/>
          </a:prstGeom>
        </p:spPr>
      </p:pic>
      <p:pic>
        <p:nvPicPr>
          <p:cNvPr id="17" name="그림 16" descr="텍스트, 폰트, 라인, 그래프이(가) 표시된 사진&#10;&#10;자동 생성된 설명">
            <a:extLst>
              <a:ext uri="{FF2B5EF4-FFF2-40B4-BE49-F238E27FC236}">
                <a16:creationId xmlns:a16="http://schemas.microsoft.com/office/drawing/2014/main" id="{0DC6C928-AF19-3075-7614-B87AD13F6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086" y="171520"/>
            <a:ext cx="4864100" cy="2070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1DD66C-6FB5-CB31-A786-C84B7A2BA0B3}"/>
              </a:ext>
            </a:extLst>
          </p:cNvPr>
          <p:cNvSpPr/>
          <p:nvPr/>
        </p:nvSpPr>
        <p:spPr>
          <a:xfrm>
            <a:off x="10529455" y="455053"/>
            <a:ext cx="651163" cy="14387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1EF8F-9D93-FF3C-1A11-631DA8FDBAE8}"/>
              </a:ext>
            </a:extLst>
          </p:cNvPr>
          <p:cNvSpPr txBox="1"/>
          <p:nvPr/>
        </p:nvSpPr>
        <p:spPr>
          <a:xfrm>
            <a:off x="9935777" y="2023424"/>
            <a:ext cx="183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C00000"/>
                </a:solidFill>
              </a:rPr>
              <a:t>Reacceleration period!</a:t>
            </a:r>
            <a:endParaRPr kumimoji="1" lang="ko-Kore-KR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34F00-90D5-7F89-A325-476F61FE31C0}"/>
              </a:ext>
            </a:extLst>
          </p:cNvPr>
          <p:cNvSpPr txBox="1"/>
          <p:nvPr/>
        </p:nvSpPr>
        <p:spPr>
          <a:xfrm>
            <a:off x="10194132" y="142160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NLM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B25B7-3704-2F20-16F7-9073F31DC3F5}"/>
              </a:ext>
            </a:extLst>
          </p:cNvPr>
          <p:cNvSpPr txBox="1"/>
          <p:nvPr/>
        </p:nvSpPr>
        <p:spPr>
          <a:xfrm>
            <a:off x="10936336" y="153785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432FF"/>
                </a:solidFill>
              </a:rPr>
              <a:t>LM</a:t>
            </a:r>
            <a:endParaRPr kumimoji="1" lang="ko-Kore-KR" altLang="en-US" dirty="0">
              <a:solidFill>
                <a:srgbClr val="0432FF"/>
              </a:solidFill>
            </a:endParaRPr>
          </a:p>
        </p:txBody>
      </p:sp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44DF3A6-105C-FF1A-69B7-37AF851C4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786"/>
          <a:stretch/>
        </p:blipFill>
        <p:spPr>
          <a:xfrm>
            <a:off x="156155" y="2463292"/>
            <a:ext cx="2963431" cy="2376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5D6609-1EBF-437C-E3E9-3599CE6C7CB5}"/>
              </a:ext>
            </a:extLst>
          </p:cNvPr>
          <p:cNvSpPr txBox="1"/>
          <p:nvPr/>
        </p:nvSpPr>
        <p:spPr>
          <a:xfrm>
            <a:off x="3119586" y="2998861"/>
            <a:ext cx="255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SST diff (18-22) – (12-16) 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9BA29-876E-4796-A9B3-20592833E561}"/>
              </a:ext>
            </a:extLst>
          </p:cNvPr>
          <p:cNvSpPr txBox="1"/>
          <p:nvPr/>
        </p:nvSpPr>
        <p:spPr>
          <a:xfrm>
            <a:off x="3402861" y="3576204"/>
            <a:ext cx="4207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 This coastal warming was caused by the approach of the Kuroshio near the coast, which is related to the S-shaped LM explained in Sect. 2 (see Figs. 3 and 4e) and the westward bifurcation of the Kuroshio </a:t>
            </a:r>
            <a:endParaRPr kumimoji="1" lang="ko-Kore-KR" altLang="en-US" dirty="0"/>
          </a:p>
        </p:txBody>
      </p:sp>
      <p:pic>
        <p:nvPicPr>
          <p:cNvPr id="27" name="그림 26" descr="텍스트, 아쿠아, 지도이(가) 표시된 사진&#10;&#10;자동 생성된 설명">
            <a:extLst>
              <a:ext uri="{FF2B5EF4-FFF2-40B4-BE49-F238E27FC236}">
                <a16:creationId xmlns:a16="http://schemas.microsoft.com/office/drawing/2014/main" id="{BE6D5320-B695-CAF0-FBC8-3E10A8FF5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529" y="2460845"/>
            <a:ext cx="3996425" cy="15031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D7C83B-C2D9-CC91-8364-11B8D3A51173}"/>
              </a:ext>
            </a:extLst>
          </p:cNvPr>
          <p:cNvSpPr txBox="1"/>
          <p:nvPr/>
        </p:nvSpPr>
        <p:spPr>
          <a:xfrm>
            <a:off x="7658098" y="2166567"/>
            <a:ext cx="147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JAN 2023</a:t>
            </a:r>
            <a:endParaRPr kumimoji="1" lang="ko-Kore-KR" altLang="en-US" dirty="0"/>
          </a:p>
        </p:txBody>
      </p:sp>
      <p:pic>
        <p:nvPicPr>
          <p:cNvPr id="30" name="그림 2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9515249-EFDB-9D64-5A66-C9B1B299F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67" y="4557498"/>
            <a:ext cx="2021105" cy="16134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D4A9F0-755A-A22E-2471-BB2BA96DC138}"/>
              </a:ext>
            </a:extLst>
          </p:cNvPr>
          <p:cNvSpPr txBox="1"/>
          <p:nvPr/>
        </p:nvSpPr>
        <p:spPr>
          <a:xfrm>
            <a:off x="10799872" y="467915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SSH</a:t>
            </a:r>
            <a:endParaRPr kumimoji="1" lang="ko-Kore-KR" altLang="en-US" dirty="0"/>
          </a:p>
        </p:txBody>
      </p:sp>
      <p:pic>
        <p:nvPicPr>
          <p:cNvPr id="37" name="그림 3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E362015-39DE-E8F5-5911-22DAF66829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8656" y="5528795"/>
            <a:ext cx="2996596" cy="1142993"/>
          </a:xfrm>
          <a:prstGeom prst="rect">
            <a:avLst/>
          </a:prstGeom>
        </p:spPr>
      </p:pic>
      <p:pic>
        <p:nvPicPr>
          <p:cNvPr id="39" name="그림 3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EE8C1F3-E73B-704D-537F-9A769CAB6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318" y="7042186"/>
            <a:ext cx="2762018" cy="237643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AEA485C-7201-8F4C-7700-85DCCD448B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102" y="4893203"/>
            <a:ext cx="2215462" cy="18567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3214C2-3E7F-195D-3998-2265F6E47AA8}"/>
              </a:ext>
            </a:extLst>
          </p:cNvPr>
          <p:cNvSpPr txBox="1"/>
          <p:nvPr/>
        </p:nvSpPr>
        <p:spPr>
          <a:xfrm>
            <a:off x="733681" y="4600997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Advection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194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5D6217-FE75-659F-C203-87588BFB5C6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t="15584" r="16573" b="13675"/>
          <a:stretch>
            <a:fillRect/>
          </a:stretch>
        </p:blipFill>
        <p:spPr bwMode="auto">
          <a:xfrm>
            <a:off x="169816" y="1188295"/>
            <a:ext cx="5946663" cy="35747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22679-5E5E-30D7-0F80-12FB7412938C}"/>
              </a:ext>
            </a:extLst>
          </p:cNvPr>
          <p:cNvSpPr txBox="1"/>
          <p:nvPr/>
        </p:nvSpPr>
        <p:spPr>
          <a:xfrm>
            <a:off x="4973709" y="1539321"/>
            <a:ext cx="820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PDO</a:t>
            </a:r>
          </a:p>
          <a:p>
            <a:r>
              <a:rPr kumimoji="1" lang="en-US" altLang="ko-Kore-KR" dirty="0">
                <a:solidFill>
                  <a:srgbClr val="00B050"/>
                </a:solidFill>
              </a:rPr>
              <a:t>NPGO</a:t>
            </a:r>
          </a:p>
          <a:p>
            <a:r>
              <a:rPr kumimoji="1" lang="en-US" altLang="ko-Kore-KR" dirty="0">
                <a:solidFill>
                  <a:srgbClr val="7030A0"/>
                </a:solidFill>
              </a:rPr>
              <a:t>IOBM</a:t>
            </a:r>
          </a:p>
          <a:p>
            <a:r>
              <a:rPr kumimoji="1" lang="en-US" altLang="ko-Kore-KR" dirty="0">
                <a:solidFill>
                  <a:srgbClr val="0432FF"/>
                </a:solidFill>
              </a:rPr>
              <a:t>EAWM</a:t>
            </a:r>
            <a:endParaRPr kumimoji="1" lang="ko-Kore-KR" altLang="en-US" dirty="0">
              <a:solidFill>
                <a:srgbClr val="0432FF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64F1369-F8DF-27C5-813E-410A4979237A}"/>
              </a:ext>
            </a:extLst>
          </p:cNvPr>
          <p:cNvCxnSpPr>
            <a:cxnSpLocks/>
          </p:cNvCxnSpPr>
          <p:nvPr/>
        </p:nvCxnSpPr>
        <p:spPr>
          <a:xfrm>
            <a:off x="1679572" y="1271117"/>
            <a:ext cx="83550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D210FAD-32CA-268D-1846-580455360B82}"/>
              </a:ext>
            </a:extLst>
          </p:cNvPr>
          <p:cNvCxnSpPr>
            <a:cxnSpLocks/>
          </p:cNvCxnSpPr>
          <p:nvPr/>
        </p:nvCxnSpPr>
        <p:spPr>
          <a:xfrm>
            <a:off x="797830" y="1016393"/>
            <a:ext cx="2599509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B4FF9B-F678-51C7-F635-F03338068447}"/>
              </a:ext>
            </a:extLst>
          </p:cNvPr>
          <p:cNvSpPr txBox="1"/>
          <p:nvPr/>
        </p:nvSpPr>
        <p:spPr>
          <a:xfrm>
            <a:off x="1824651" y="1049795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89-95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7072F-B6DB-59FC-C082-507725368545}"/>
              </a:ext>
            </a:extLst>
          </p:cNvPr>
          <p:cNvSpPr txBox="1"/>
          <p:nvPr/>
        </p:nvSpPr>
        <p:spPr>
          <a:xfrm>
            <a:off x="1822120" y="78002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82-02</a:t>
            </a:r>
            <a:endParaRPr kumimoji="1" lang="ko-Kore-KR" altLang="en-US" sz="1200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0CF1973-19E2-015A-74B1-49E74BAE7EE1}"/>
              </a:ext>
            </a:extLst>
          </p:cNvPr>
          <p:cNvCxnSpPr>
            <a:cxnSpLocks/>
          </p:cNvCxnSpPr>
          <p:nvPr/>
        </p:nvCxnSpPr>
        <p:spPr>
          <a:xfrm>
            <a:off x="2136511" y="1580270"/>
            <a:ext cx="8689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9EA9B7E-2CD6-F7D5-D544-003A9E208C25}"/>
              </a:ext>
            </a:extLst>
          </p:cNvPr>
          <p:cNvCxnSpPr>
            <a:cxnSpLocks/>
          </p:cNvCxnSpPr>
          <p:nvPr/>
        </p:nvCxnSpPr>
        <p:spPr>
          <a:xfrm>
            <a:off x="1268093" y="1771859"/>
            <a:ext cx="261257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25F2EC-55B7-D720-CFAE-CB5778C18D5A}"/>
              </a:ext>
            </a:extLst>
          </p:cNvPr>
          <p:cNvSpPr txBox="1"/>
          <p:nvPr/>
        </p:nvSpPr>
        <p:spPr>
          <a:xfrm>
            <a:off x="2299092" y="135875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92-99</a:t>
            </a:r>
            <a:endParaRPr kumimoji="1" lang="ko-Kore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20403-DFDC-8C5E-3F83-9D4393CB10A0}"/>
              </a:ext>
            </a:extLst>
          </p:cNvPr>
          <p:cNvSpPr txBox="1"/>
          <p:nvPr/>
        </p:nvSpPr>
        <p:spPr>
          <a:xfrm>
            <a:off x="2298311" y="155046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85-06</a:t>
            </a:r>
            <a:endParaRPr kumimoji="1" lang="ko-Kore-KR" altLang="en-US" sz="12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AA219E-23E9-DFAC-4787-E90CDC564B2F}"/>
              </a:ext>
            </a:extLst>
          </p:cNvPr>
          <p:cNvCxnSpPr/>
          <p:nvPr/>
        </p:nvCxnSpPr>
        <p:spPr>
          <a:xfrm>
            <a:off x="797830" y="718458"/>
            <a:ext cx="308283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C3BC55B-07E6-B3C5-A196-F7FA0EADAC00}"/>
              </a:ext>
            </a:extLst>
          </p:cNvPr>
          <p:cNvSpPr txBox="1"/>
          <p:nvPr/>
        </p:nvSpPr>
        <p:spPr>
          <a:xfrm>
            <a:off x="1116286" y="364388"/>
            <a:ext cx="250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P1 (1982</a:t>
            </a:r>
            <a:r>
              <a:rPr lang="en-US" altLang="ko-Kore-KR" sz="1800" kern="100" dirty="0">
                <a:effectLst/>
                <a:latin typeface="HY신명조"/>
                <a:ea typeface="HY신명조"/>
                <a:cs typeface="Times New Roman" panose="02020603050405020304" pitchFamily="18" charset="0"/>
                <a:sym typeface="Symbol" pitchFamily="2" charset="2"/>
              </a:rPr>
              <a:t></a:t>
            </a:r>
            <a:r>
              <a:rPr lang="en-US" altLang="ko-Kore-KR" sz="1800" kern="100" dirty="0">
                <a:latin typeface="HY신명조"/>
                <a:ea typeface="HY신명조"/>
                <a:cs typeface="Times New Roman" panose="02020603050405020304" pitchFamily="18" charset="0"/>
                <a:sym typeface="Symbol" pitchFamily="2" charset="2"/>
              </a:rPr>
              <a:t>2006; 25-year)</a:t>
            </a:r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0558E5-4314-A5BD-5C90-0036FF18F26C}"/>
              </a:ext>
            </a:extLst>
          </p:cNvPr>
          <p:cNvCxnSpPr>
            <a:cxnSpLocks/>
          </p:cNvCxnSpPr>
          <p:nvPr/>
        </p:nvCxnSpPr>
        <p:spPr>
          <a:xfrm flipV="1">
            <a:off x="3397339" y="4319454"/>
            <a:ext cx="243914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4C4BDB-FE40-EFEF-03E4-CF93931DFE15}"/>
              </a:ext>
            </a:extLst>
          </p:cNvPr>
          <p:cNvSpPr txBox="1"/>
          <p:nvPr/>
        </p:nvSpPr>
        <p:spPr>
          <a:xfrm>
            <a:off x="3367974" y="3950122"/>
            <a:ext cx="25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P2 (2002</a:t>
            </a:r>
            <a:r>
              <a:rPr lang="en-US" altLang="ko-Kore-KR" sz="1800" kern="100" dirty="0">
                <a:effectLst/>
                <a:latin typeface="HY신명조"/>
                <a:ea typeface="HY신명조"/>
                <a:cs typeface="Times New Roman" panose="02020603050405020304" pitchFamily="18" charset="0"/>
                <a:sym typeface="Symbol" pitchFamily="2" charset="2"/>
              </a:rPr>
              <a:t></a:t>
            </a:r>
            <a:r>
              <a:rPr lang="en-US" altLang="ko-Kore-KR" sz="1800" kern="100" dirty="0">
                <a:latin typeface="HY신명조"/>
                <a:ea typeface="HY신명조"/>
                <a:cs typeface="Times New Roman" panose="02020603050405020304" pitchFamily="18" charset="0"/>
                <a:sym typeface="Symbol" pitchFamily="2" charset="2"/>
              </a:rPr>
              <a:t>2022 ; 21-year)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7AC79-4DF2-0A5E-432F-A3DDD39AEF93}"/>
              </a:ext>
            </a:extLst>
          </p:cNvPr>
          <p:cNvSpPr txBox="1"/>
          <p:nvPr/>
        </p:nvSpPr>
        <p:spPr>
          <a:xfrm>
            <a:off x="7286720" y="59535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P1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3E9F8-A2C5-A67A-EFA6-134A08A462DD}"/>
              </a:ext>
            </a:extLst>
          </p:cNvPr>
          <p:cNvSpPr txBox="1"/>
          <p:nvPr/>
        </p:nvSpPr>
        <p:spPr>
          <a:xfrm>
            <a:off x="7286720" y="257159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P2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0891A-D795-386C-98D3-B5516C2E7156}"/>
              </a:ext>
            </a:extLst>
          </p:cNvPr>
          <p:cNvSpPr txBox="1"/>
          <p:nvPr/>
        </p:nvSpPr>
        <p:spPr>
          <a:xfrm>
            <a:off x="292880" y="5268976"/>
            <a:ext cx="6651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Correlation with NPGO &amp; PDO reversed in late 2000s (compared to the correlation prior to regime shift)</a:t>
            </a:r>
          </a:p>
          <a:p>
            <a:r>
              <a:rPr kumimoji="1" lang="en-US" altLang="ko-Kore-KR" b="1" dirty="0"/>
              <a:t>Both mechanism and drivers are changed during recent decades!</a:t>
            </a:r>
          </a:p>
        </p:txBody>
      </p:sp>
      <p:pic>
        <p:nvPicPr>
          <p:cNvPr id="3" name="그림 2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11062EA-EC24-7FF9-97A6-3E0A1C118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15"/>
          <a:stretch/>
        </p:blipFill>
        <p:spPr>
          <a:xfrm>
            <a:off x="7423018" y="4426646"/>
            <a:ext cx="2393556" cy="227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3ECB2-EA4F-BD43-5533-0572031420DA}"/>
              </a:ext>
            </a:extLst>
          </p:cNvPr>
          <p:cNvSpPr txBox="1"/>
          <p:nvPr/>
        </p:nvSpPr>
        <p:spPr>
          <a:xfrm>
            <a:off x="9739409" y="6357702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Kim et al. (2018)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CEB7A-627C-E371-B9F4-510212887F60}"/>
              </a:ext>
            </a:extLst>
          </p:cNvPr>
          <p:cNvSpPr txBox="1"/>
          <p:nvPr/>
        </p:nvSpPr>
        <p:spPr>
          <a:xfrm>
            <a:off x="55306" y="-7419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Discussion</a:t>
            </a:r>
            <a:endParaRPr kumimoji="1" lang="ko-Kore-KR" altLang="en-US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2C6A05-3ED3-B8AA-80D5-64BA496E305C}"/>
              </a:ext>
            </a:extLst>
          </p:cNvPr>
          <p:cNvGrpSpPr/>
          <p:nvPr/>
        </p:nvGrpSpPr>
        <p:grpSpPr>
          <a:xfrm>
            <a:off x="7771314" y="0"/>
            <a:ext cx="3331235" cy="4304704"/>
            <a:chOff x="14530025" y="364388"/>
            <a:chExt cx="5901487" cy="76260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E57138-7061-7E03-7946-0A174A594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282"/>
            <a:stretch/>
          </p:blipFill>
          <p:spPr>
            <a:xfrm>
              <a:off x="14530025" y="852218"/>
              <a:ext cx="5901487" cy="35209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F9DC2-4638-5313-891C-1124A3CC7EE2}"/>
                </a:ext>
              </a:extLst>
            </p:cNvPr>
            <p:cNvSpPr txBox="1"/>
            <p:nvPr/>
          </p:nvSpPr>
          <p:spPr>
            <a:xfrm>
              <a:off x="15245663" y="1395141"/>
              <a:ext cx="1133656" cy="545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82–06</a:t>
              </a:r>
              <a:endParaRPr kumimoji="1" lang="ko-Kore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27C5F-E565-EB72-75B7-9AC3BF8B1724}"/>
                </a:ext>
              </a:extLst>
            </p:cNvPr>
            <p:cNvSpPr txBox="1"/>
            <p:nvPr/>
          </p:nvSpPr>
          <p:spPr>
            <a:xfrm>
              <a:off x="15904187" y="364388"/>
              <a:ext cx="3074045" cy="540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Regressed SST &amp; SLP</a:t>
              </a:r>
              <a:endParaRPr kumimoji="1" lang="ko-Kore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CAFD13-B96E-0BB7-7C96-0C2AED986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427"/>
            <a:stretch/>
          </p:blipFill>
          <p:spPr>
            <a:xfrm>
              <a:off x="14530025" y="4763051"/>
              <a:ext cx="5901487" cy="322738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6AA92-6608-1B94-5970-73F069927D94}"/>
                </a:ext>
              </a:extLst>
            </p:cNvPr>
            <p:cNvSpPr txBox="1"/>
            <p:nvPr/>
          </p:nvSpPr>
          <p:spPr>
            <a:xfrm>
              <a:off x="15147519" y="4866861"/>
              <a:ext cx="1133656" cy="545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02–22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17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18">
                <a:extLst>
                  <a:ext uri="{FF2B5EF4-FFF2-40B4-BE49-F238E27FC236}">
                    <a16:creationId xmlns:a16="http://schemas.microsoft.com/office/drawing/2014/main" id="{E1DFE4FC-D296-69CA-9805-5B25EBDDD8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4090"/>
                  </p:ext>
                </p:extLst>
              </p:nvPr>
            </p:nvGraphicFramePr>
            <p:xfrm>
              <a:off x="689769" y="1327518"/>
              <a:ext cx="8274201" cy="33976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1147">
                      <a:extLst>
                        <a:ext uri="{9D8B030D-6E8A-4147-A177-3AD203B41FA5}">
                          <a16:colId xmlns:a16="http://schemas.microsoft.com/office/drawing/2014/main" val="3399644156"/>
                        </a:ext>
                      </a:extLst>
                    </a:gridCol>
                    <a:gridCol w="1356520">
                      <a:extLst>
                        <a:ext uri="{9D8B030D-6E8A-4147-A177-3AD203B41FA5}">
                          <a16:colId xmlns:a16="http://schemas.microsoft.com/office/drawing/2014/main" val="142858374"/>
                        </a:ext>
                      </a:extLst>
                    </a:gridCol>
                    <a:gridCol w="2037671">
                      <a:extLst>
                        <a:ext uri="{9D8B030D-6E8A-4147-A177-3AD203B41FA5}">
                          <a16:colId xmlns:a16="http://schemas.microsoft.com/office/drawing/2014/main" val="1986474225"/>
                        </a:ext>
                      </a:extLst>
                    </a:gridCol>
                    <a:gridCol w="2868863">
                      <a:extLst>
                        <a:ext uri="{9D8B030D-6E8A-4147-A177-3AD203B41FA5}">
                          <a16:colId xmlns:a16="http://schemas.microsoft.com/office/drawing/2014/main" val="1653162992"/>
                        </a:ext>
                      </a:extLst>
                    </a:gridCol>
                  </a:tblGrid>
                  <a:tr h="5839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Data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period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resolution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variable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5904112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OISSTv2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1982-2022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0.25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1800" dirty="0"/>
                            <a:t>, daily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SST</a:t>
                          </a:r>
                          <a:endParaRPr lang="ko-Kore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4428"/>
                      </a:ext>
                    </a:extLst>
                  </a:tr>
                  <a:tr h="902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ERA5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0.25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1800" dirty="0"/>
                            <a:t>, hourly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Atmospheric variables, </a:t>
                          </a:r>
                        </a:p>
                        <a:p>
                          <a:pPr algn="ctr"/>
                          <a:r>
                            <a:rPr lang="en-US" altLang="ko-Kore-KR" sz="1400" b="1" dirty="0"/>
                            <a:t>surface heat flux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1349269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GLORYS 12v1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1993-2022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1/12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1800" dirty="0"/>
                            <a:t>, daily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Ocean variables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383054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DUACS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0.125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1800" dirty="0"/>
                            <a:t>, daily 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ADT, Ug, Vg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25316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18">
                <a:extLst>
                  <a:ext uri="{FF2B5EF4-FFF2-40B4-BE49-F238E27FC236}">
                    <a16:creationId xmlns:a16="http://schemas.microsoft.com/office/drawing/2014/main" id="{E1DFE4FC-D296-69CA-9805-5B25EBDDD8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4090"/>
                  </p:ext>
                </p:extLst>
              </p:nvPr>
            </p:nvGraphicFramePr>
            <p:xfrm>
              <a:off x="689769" y="1327518"/>
              <a:ext cx="8274201" cy="33976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1147">
                      <a:extLst>
                        <a:ext uri="{9D8B030D-6E8A-4147-A177-3AD203B41FA5}">
                          <a16:colId xmlns:a16="http://schemas.microsoft.com/office/drawing/2014/main" val="3399644156"/>
                        </a:ext>
                      </a:extLst>
                    </a:gridCol>
                    <a:gridCol w="1356520">
                      <a:extLst>
                        <a:ext uri="{9D8B030D-6E8A-4147-A177-3AD203B41FA5}">
                          <a16:colId xmlns:a16="http://schemas.microsoft.com/office/drawing/2014/main" val="142858374"/>
                        </a:ext>
                      </a:extLst>
                    </a:gridCol>
                    <a:gridCol w="2037671">
                      <a:extLst>
                        <a:ext uri="{9D8B030D-6E8A-4147-A177-3AD203B41FA5}">
                          <a16:colId xmlns:a16="http://schemas.microsoft.com/office/drawing/2014/main" val="1986474225"/>
                        </a:ext>
                      </a:extLst>
                    </a:gridCol>
                    <a:gridCol w="2868863">
                      <a:extLst>
                        <a:ext uri="{9D8B030D-6E8A-4147-A177-3AD203B41FA5}">
                          <a16:colId xmlns:a16="http://schemas.microsoft.com/office/drawing/2014/main" val="1653162992"/>
                        </a:ext>
                      </a:extLst>
                    </a:gridCol>
                  </a:tblGrid>
                  <a:tr h="5839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Data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period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resolution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/>
                            <a:t>variable</a:t>
                          </a:r>
                          <a:endParaRPr lang="ko-Kore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5904112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OISSTv2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1982-2022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217" t="-92157" r="-141615" b="-3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SST</a:t>
                          </a:r>
                          <a:endParaRPr lang="ko-Kore-KR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4428"/>
                      </a:ext>
                    </a:extLst>
                  </a:tr>
                  <a:tr h="902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ERA5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217" t="-138028" r="-141615" b="-1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Atmospheric variables, </a:t>
                          </a:r>
                        </a:p>
                        <a:p>
                          <a:pPr algn="ctr"/>
                          <a:r>
                            <a:rPr lang="en-US" altLang="ko-Kore-KR" sz="1400" b="1" dirty="0"/>
                            <a:t>surface heat flux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1349269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GLORYS 12v1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1993-2022</a:t>
                          </a:r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217" t="-331373" r="-14161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Ocean variables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383054"/>
                      </a:ext>
                    </a:extLst>
                  </a:tr>
                  <a:tr h="63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DUACS</a:t>
                          </a:r>
                          <a:endParaRPr lang="ko-Kore-KR" altLang="en-US" sz="1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217" t="-440000" r="-141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/>
                            <a:t>ADT, Ug, Vg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25316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243461A-229D-6098-7E17-9506798ED696}"/>
              </a:ext>
            </a:extLst>
          </p:cNvPr>
          <p:cNvSpPr txBox="1"/>
          <p:nvPr/>
        </p:nvSpPr>
        <p:spPr>
          <a:xfrm>
            <a:off x="185057" y="-49709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latin typeface="Arial" panose="020B0604020202020204" pitchFamily="34" charset="0"/>
                <a:cs typeface="Arial" panose="020B0604020202020204" pitchFamily="34" charset="0"/>
              </a:rPr>
              <a:t>Data and Method</a:t>
            </a:r>
            <a:endParaRPr kumimoji="1" lang="ko-Kore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D81F0-FDDA-EE94-8602-C1455A5B0DFF}"/>
              </a:ext>
            </a:extLst>
          </p:cNvPr>
          <p:cNvSpPr txBox="1"/>
          <p:nvPr/>
        </p:nvSpPr>
        <p:spPr>
          <a:xfrm>
            <a:off x="689769" y="5517634"/>
            <a:ext cx="683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ERA5 surface heat flux is interpolated to the grid points of GLORYS12v1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680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787D0-C39E-849A-D269-C8FFE64321D2}"/>
                  </a:ext>
                </a:extLst>
              </p:cNvPr>
              <p:cNvSpPr txBox="1"/>
              <p:nvPr/>
            </p:nvSpPr>
            <p:spPr>
              <a:xfrm>
                <a:off x="856772" y="865240"/>
                <a:ext cx="9714198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𝑛𝑒𝑡</m:t>
                              </m:r>
                            </m:sub>
                          </m:sSub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ko-Kore-KR" altLang="en-US" i="1" strike="sngStrik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787D0-C39E-849A-D269-C8FFE6432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72" y="865240"/>
                <a:ext cx="9714198" cy="653833"/>
              </a:xfrm>
              <a:prstGeom prst="rect">
                <a:avLst/>
              </a:prstGeom>
              <a:blipFill>
                <a:blip r:embed="rId2"/>
                <a:stretch>
                  <a:fillRect l="-131" t="-213462" r="-5614" b="-29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40CE5-C1BC-7DAD-C32B-B611B4C9682D}"/>
                  </a:ext>
                </a:extLst>
              </p:cNvPr>
              <p:cNvSpPr txBox="1"/>
              <p:nvPr/>
            </p:nvSpPr>
            <p:spPr>
              <a:xfrm>
                <a:off x="660344" y="1708731"/>
                <a:ext cx="2656048" cy="749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𝑣𝑎𝑟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1" lang="en-US" altLang="ko-Kore-KR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40CE5-C1BC-7DAD-C32B-B611B4C96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4" y="1708731"/>
                <a:ext cx="2656048" cy="749116"/>
              </a:xfrm>
              <a:prstGeom prst="rect">
                <a:avLst/>
              </a:prstGeom>
              <a:blipFill>
                <a:blip r:embed="rId3"/>
                <a:stretch>
                  <a:fillRect t="-143333" b="-2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4406398-DD33-67E7-F61A-3CEBE256DD83}"/>
              </a:ext>
            </a:extLst>
          </p:cNvPr>
          <p:cNvSpPr txBox="1"/>
          <p:nvPr/>
        </p:nvSpPr>
        <p:spPr>
          <a:xfrm>
            <a:off x="691763" y="571825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Tendency</a:t>
            </a:r>
            <a:endParaRPr kumimoji="1" lang="ko-Kore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FD038E-5587-52CE-8F30-A5D777B0D76B}"/>
              </a:ext>
            </a:extLst>
          </p:cNvPr>
          <p:cNvSpPr txBox="1"/>
          <p:nvPr/>
        </p:nvSpPr>
        <p:spPr>
          <a:xfrm>
            <a:off x="1966902" y="571825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Diabatic</a:t>
            </a:r>
            <a:endParaRPr kumimoji="1" lang="ko-Kore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BBD672-9B31-CCBD-D2F0-CB052D590B60}"/>
              </a:ext>
            </a:extLst>
          </p:cNvPr>
          <p:cNvSpPr txBox="1"/>
          <p:nvPr/>
        </p:nvSpPr>
        <p:spPr>
          <a:xfrm>
            <a:off x="3431267" y="571825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Advection</a:t>
            </a:r>
            <a:endParaRPr kumimoji="1" lang="ko-Kore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484883-623E-853F-9F8D-E424705C91B3}"/>
              </a:ext>
            </a:extLst>
          </p:cNvPr>
          <p:cNvSpPr txBox="1"/>
          <p:nvPr/>
        </p:nvSpPr>
        <p:spPr>
          <a:xfrm>
            <a:off x="4953727" y="571825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Entrainment</a:t>
            </a:r>
            <a:endParaRPr kumimoji="1" lang="ko-Kore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2D815-D02D-28F5-4AE5-30D9D9CE0F47}"/>
              </a:ext>
            </a:extLst>
          </p:cNvPr>
          <p:cNvSpPr txBox="1"/>
          <p:nvPr/>
        </p:nvSpPr>
        <p:spPr>
          <a:xfrm>
            <a:off x="7086002" y="571825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Horizontal diffusion</a:t>
            </a:r>
            <a:endParaRPr kumimoji="1" lang="ko-Kore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637032-DF61-0D8C-A00C-2D3D5DA48122}"/>
              </a:ext>
            </a:extLst>
          </p:cNvPr>
          <p:cNvSpPr txBox="1"/>
          <p:nvPr/>
        </p:nvSpPr>
        <p:spPr>
          <a:xfrm>
            <a:off x="9057925" y="571825"/>
            <a:ext cx="1167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Vertical Diffusion</a:t>
            </a:r>
            <a:endParaRPr kumimoji="1" lang="ko-Kore-KR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5EF668-28AB-D364-F996-7E4B97F0B7B7}"/>
                  </a:ext>
                </a:extLst>
              </p:cNvPr>
              <p:cNvSpPr txBox="1"/>
              <p:nvPr/>
            </p:nvSpPr>
            <p:spPr>
              <a:xfrm>
                <a:off x="868109" y="3065738"/>
                <a:ext cx="4573560" cy="623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func>
                            <m:func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ko-Kore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5EF668-28AB-D364-F996-7E4B97F0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9" y="3065738"/>
                <a:ext cx="4573560" cy="623119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2AFBEB-67A4-7545-63C1-AFDB40769C73}"/>
                  </a:ext>
                </a:extLst>
              </p:cNvPr>
              <p:cNvSpPr txBox="1"/>
              <p:nvPr/>
            </p:nvSpPr>
            <p:spPr>
              <a:xfrm>
                <a:off x="854868" y="3635180"/>
                <a:ext cx="1341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𝑆𝑊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2AFBEB-67A4-7545-63C1-AFDB407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8" y="3635180"/>
                <a:ext cx="134126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9149C7-EF6E-7D12-8B0F-6976BDD7050E}"/>
                  </a:ext>
                </a:extLst>
              </p:cNvPr>
              <p:cNvSpPr txBox="1"/>
              <p:nvPr/>
            </p:nvSpPr>
            <p:spPr>
              <a:xfrm>
                <a:off x="5762259" y="2980971"/>
                <a:ext cx="339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=0.77,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9149C7-EF6E-7D12-8B0F-6976BDD70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259" y="2980971"/>
                <a:ext cx="339894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60D16004-2BEA-CC33-19C7-AF6693CD9C8E}"/>
              </a:ext>
            </a:extLst>
          </p:cNvPr>
          <p:cNvSpPr txBox="1"/>
          <p:nvPr/>
        </p:nvSpPr>
        <p:spPr>
          <a:xfrm>
            <a:off x="5762259" y="3350303"/>
            <a:ext cx="378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Water type </a:t>
            </a:r>
            <a:r>
              <a:rPr lang="en-US" altLang="ko-Kore-KR" sz="1600" dirty="0">
                <a:effectLst/>
                <a:latin typeface="AdvPSTIM10"/>
              </a:rPr>
              <a:t>II (western Pacific; </a:t>
            </a:r>
            <a:r>
              <a:rPr lang="en-US" altLang="ko-Kore-KR" sz="1600" dirty="0" err="1">
                <a:effectLst/>
                <a:latin typeface="AdvPSTIM10"/>
              </a:rPr>
              <a:t>Jerlov</a:t>
            </a:r>
            <a:r>
              <a:rPr lang="en-US" altLang="ko-Kore-KR" sz="1600" dirty="0">
                <a:effectLst/>
                <a:latin typeface="AdvPSTIM10"/>
              </a:rPr>
              <a:t> 1968)</a:t>
            </a:r>
            <a:r>
              <a:rPr kumimoji="1" lang="en-US" altLang="ko-Kore-KR" sz="1600" dirty="0"/>
              <a:t> </a:t>
            </a:r>
            <a:endParaRPr kumimoji="1" lang="ko-Kore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D0E179-62B7-6A09-ECE2-DBFED9B1732F}"/>
                  </a:ext>
                </a:extLst>
              </p:cNvPr>
              <p:cNvSpPr txBox="1"/>
              <p:nvPr/>
            </p:nvSpPr>
            <p:spPr>
              <a:xfrm>
                <a:off x="851255" y="4801143"/>
                <a:ext cx="736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D0E179-62B7-6A09-ECE2-DBFED9B17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55" y="4801143"/>
                <a:ext cx="736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E52E26-0014-40C9-1434-E5E830BCD4DB}"/>
                  </a:ext>
                </a:extLst>
              </p:cNvPr>
              <p:cNvSpPr txBox="1"/>
              <p:nvPr/>
            </p:nvSpPr>
            <p:spPr>
              <a:xfrm>
                <a:off x="1587290" y="4493238"/>
                <a:ext cx="2189607" cy="492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ko-Kore-KR" dirty="0"/>
                  <a:t>,  if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ko-Kore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E52E26-0014-40C9-1434-E5E830BCD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290" y="4493238"/>
                <a:ext cx="2189607" cy="49257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D0F9CF-DB2E-0A9F-A19A-280F60865F70}"/>
                  </a:ext>
                </a:extLst>
              </p:cNvPr>
              <p:cNvSpPr txBox="1"/>
              <p:nvPr/>
            </p:nvSpPr>
            <p:spPr>
              <a:xfrm>
                <a:off x="1769733" y="5050211"/>
                <a:ext cx="2189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ore-KR" dirty="0"/>
                  <a:t>,  if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ko-Kore-KR" alt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D0F9CF-DB2E-0A9F-A19A-280F6086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33" y="5050211"/>
                <a:ext cx="2189607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32EADC5-DF50-C9A2-D64F-CB7225873BB7}"/>
              </a:ext>
            </a:extLst>
          </p:cNvPr>
          <p:cNvSpPr txBox="1"/>
          <p:nvPr/>
        </p:nvSpPr>
        <p:spPr>
          <a:xfrm>
            <a:off x="660344" y="2646133"/>
            <a:ext cx="17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 Diabatic term, </a:t>
            </a:r>
            <a:endParaRPr kumimoji="1" lang="ko-Kore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5811F4-7932-D229-E3C3-0AD23D695E7F}"/>
              </a:ext>
            </a:extLst>
          </p:cNvPr>
          <p:cNvSpPr txBox="1"/>
          <p:nvPr/>
        </p:nvSpPr>
        <p:spPr>
          <a:xfrm>
            <a:off x="660344" y="4123906"/>
            <a:ext cx="220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 entrainment term, 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5E1A72-5D3B-B95E-8CAD-4D8E9021B759}"/>
                  </a:ext>
                </a:extLst>
              </p:cNvPr>
              <p:cNvSpPr txBox="1"/>
              <p:nvPr/>
            </p:nvSpPr>
            <p:spPr>
              <a:xfrm>
                <a:off x="953311" y="5875506"/>
                <a:ext cx="192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5E1A72-5D3B-B95E-8CAD-4D8E9021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1" y="5875506"/>
                <a:ext cx="1922065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5F8020-B809-04AD-5FD7-2C11BB6DE594}"/>
                  </a:ext>
                </a:extLst>
              </p:cNvPr>
              <p:cNvSpPr txBox="1"/>
              <p:nvPr/>
            </p:nvSpPr>
            <p:spPr>
              <a:xfrm>
                <a:off x="953311" y="6309240"/>
                <a:ext cx="2031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5F8020-B809-04AD-5FD7-2C11BB6D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1" y="6309240"/>
                <a:ext cx="2031838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59C3A5F-C2E0-DE1B-6ABD-B69462658036}"/>
              </a:ext>
            </a:extLst>
          </p:cNvPr>
          <p:cNvSpPr txBox="1"/>
          <p:nvPr/>
        </p:nvSpPr>
        <p:spPr>
          <a:xfrm>
            <a:off x="691763" y="5430338"/>
            <a:ext cx="161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Eddy diffusivity</a:t>
            </a:r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652EA6-30C6-6996-1870-AE20F5AE4A17}"/>
              </a:ext>
            </a:extLst>
          </p:cNvPr>
          <p:cNvSpPr txBox="1"/>
          <p:nvPr/>
        </p:nvSpPr>
        <p:spPr>
          <a:xfrm>
            <a:off x="69694" y="-50489"/>
            <a:ext cx="4595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Mixed Layer Heat budget equation</a:t>
            </a:r>
            <a:endParaRPr kumimoji="1" lang="ko-Kore-KR" altLang="en-US" sz="2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CD3052-1B2C-F0CF-87C3-A2C3404E0D89}"/>
              </a:ext>
            </a:extLst>
          </p:cNvPr>
          <p:cNvSpPr txBox="1"/>
          <p:nvPr/>
        </p:nvSpPr>
        <p:spPr>
          <a:xfrm>
            <a:off x="9183075" y="1869022"/>
            <a:ext cx="20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Qiu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and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Kelly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(1993)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08DC4D-D0E2-A161-7C1C-7348FFB9072D}"/>
                  </a:ext>
                </a:extLst>
              </p:cNvPr>
              <p:cNvSpPr txBox="1"/>
              <p:nvPr/>
            </p:nvSpPr>
            <p:spPr>
              <a:xfrm>
                <a:off x="4292600" y="1778000"/>
                <a:ext cx="239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=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mixed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layer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depth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08DC4D-D0E2-A161-7C1C-7348FFB90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600" y="1778000"/>
                <a:ext cx="2390206" cy="369332"/>
              </a:xfrm>
              <a:prstGeom prst="rect">
                <a:avLst/>
              </a:prstGeom>
              <a:blipFill>
                <a:blip r:embed="rId12"/>
                <a:stretch>
                  <a:fillRect t="-10345" r="-1053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39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3734D8-6174-8752-3F96-A1D90C06B624}"/>
              </a:ext>
            </a:extLst>
          </p:cNvPr>
          <p:cNvSpPr txBox="1"/>
          <p:nvPr/>
        </p:nvSpPr>
        <p:spPr>
          <a:xfrm>
            <a:off x="5507137" y="4182747"/>
            <a:ext cx="6017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As the integration period becomes longer, </a:t>
            </a:r>
          </a:p>
          <a:p>
            <a:r>
              <a:rPr kumimoji="1" lang="en-US" altLang="ko-Kore-KR" dirty="0"/>
              <a:t>The terms in RHS balanced each other, </a:t>
            </a:r>
            <a:r>
              <a:rPr kumimoji="1" lang="en-US" altLang="ko-Kore-KR" i="1" dirty="0"/>
              <a:t>a</a:t>
            </a:r>
            <a:r>
              <a:rPr kumimoji="1" lang="en-US" altLang="ko-Kore-KR" i="1" baseline="-25000" dirty="0"/>
              <a:t>3</a:t>
            </a:r>
            <a:r>
              <a:rPr kumimoji="1" lang="en-US" altLang="ko-Kore-KR" i="1" dirty="0"/>
              <a:t>-a</a:t>
            </a:r>
            <a:r>
              <a:rPr kumimoji="1" lang="en-US" altLang="ko-Kore-KR" dirty="0"/>
              <a:t> becomes smaller 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787D0-C39E-849A-D269-C8FFE64321D2}"/>
                  </a:ext>
                </a:extLst>
              </p:cNvPr>
              <p:cNvSpPr txBox="1"/>
              <p:nvPr/>
            </p:nvSpPr>
            <p:spPr>
              <a:xfrm>
                <a:off x="650038" y="316600"/>
                <a:ext cx="9714198" cy="653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𝑛𝑒𝑡</m:t>
                              </m:r>
                            </m:sub>
                          </m:sSub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ko-Kore-KR" altLang="en-US" i="1" strike="sngStrik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787D0-C39E-849A-D269-C8FFE6432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38" y="316600"/>
                <a:ext cx="9714198" cy="653833"/>
              </a:xfrm>
              <a:prstGeom prst="rect">
                <a:avLst/>
              </a:prstGeom>
              <a:blipFill>
                <a:blip r:embed="rId2"/>
                <a:stretch>
                  <a:fillRect t="-207547" r="-4700" b="-2905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70589-027F-CFBE-7772-889F467A3772}"/>
                  </a:ext>
                </a:extLst>
              </p:cNvPr>
              <p:cNvSpPr txBox="1"/>
              <p:nvPr/>
            </p:nvSpPr>
            <p:spPr>
              <a:xfrm>
                <a:off x="683336" y="1310763"/>
                <a:ext cx="2746008" cy="714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</m:e>
                          </m:d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1993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2022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</m:e>
                          </m:d>
                        </m:e>
                      </m:nary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70589-027F-CFBE-7772-889F467A3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6" y="1310763"/>
                <a:ext cx="2746008" cy="714876"/>
              </a:xfrm>
              <a:prstGeom prst="rect">
                <a:avLst/>
              </a:prstGeom>
              <a:blipFill>
                <a:blip r:embed="rId3"/>
                <a:stretch>
                  <a:fillRect t="-152632" b="-2280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C92343-9C3E-C520-F18E-8FE9BF501E43}"/>
                  </a:ext>
                </a:extLst>
              </p:cNvPr>
              <p:cNvSpPr txBox="1"/>
              <p:nvPr/>
            </p:nvSpPr>
            <p:spPr>
              <a:xfrm>
                <a:off x="475329" y="2201108"/>
                <a:ext cx="1485920" cy="89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𝑅𝐻𝑆</m:t>
                      </m:r>
                    </m:oMath>
                  </m:oMathPara>
                </a14:m>
                <a:endParaRPr kumimoji="1" lang="en-US" altLang="ko-Kore-KR" b="0" dirty="0">
                  <a:ea typeface="Cambria Math" panose="02040503050406030204" pitchFamily="18" charset="0"/>
                </a:endParaRPr>
              </a:p>
              <a:p>
                <a:endParaRPr kumimoji="1" lang="en-US" altLang="ko-Kore-KR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C92343-9C3E-C520-F18E-8FE9BF501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9" y="2201108"/>
                <a:ext cx="1485920" cy="896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2B489-9708-98B7-1063-BD7DA629001E}"/>
                  </a:ext>
                </a:extLst>
              </p:cNvPr>
              <p:cNvSpPr txBox="1"/>
              <p:nvPr/>
            </p:nvSpPr>
            <p:spPr>
              <a:xfrm>
                <a:off x="475329" y="2967328"/>
                <a:ext cx="185865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𝑅𝐻𝑆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kumimoji="1" lang="en-US" altLang="ko-Kore-K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2B489-9708-98B7-1063-BD7DA629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9" y="2967328"/>
                <a:ext cx="1858650" cy="612732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0BFEFE-FF2A-BD7C-F30F-6B19549657CB}"/>
              </a:ext>
            </a:extLst>
          </p:cNvPr>
          <p:cNvSpPr txBox="1"/>
          <p:nvPr/>
        </p:nvSpPr>
        <p:spPr>
          <a:xfrm>
            <a:off x="2662302" y="3210674"/>
            <a:ext cx="1955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“</a:t>
            </a:r>
            <a:r>
              <a:rPr kumimoji="1" lang="en-US" altLang="ko-Kore-KR" sz="1200" i="1" dirty="0"/>
              <a:t>a</a:t>
            </a:r>
            <a:r>
              <a:rPr kumimoji="1" lang="en-US" altLang="ko-Kore-KR" sz="1200" dirty="0"/>
              <a:t>” is trend for entire period</a:t>
            </a:r>
            <a:endParaRPr kumimoji="1" lang="ko-Kore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3E79D4-6DFF-03FC-3F43-209153561DB5}"/>
                  </a:ext>
                </a:extLst>
              </p:cNvPr>
              <p:cNvSpPr txBox="1"/>
              <p:nvPr/>
            </p:nvSpPr>
            <p:spPr>
              <a:xfrm>
                <a:off x="2541628" y="1851764"/>
                <a:ext cx="20759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ko-Kore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=2022−1993=30 </m:t>
                      </m:r>
                      <m:r>
                        <a:rPr kumimoji="1" lang="en-US" altLang="ko-Kore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𝑦𝑒𝑎𝑟𝑠</m:t>
                      </m:r>
                    </m:oMath>
                  </m:oMathPara>
                </a14:m>
                <a:endParaRPr kumimoji="1" lang="ko-Kore-KR" altLang="en-US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3E79D4-6DFF-03FC-3F43-209153561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28" y="1851764"/>
                <a:ext cx="2075953" cy="2616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D37765-3817-8D07-DBAF-BADFAD08EF4A}"/>
                  </a:ext>
                </a:extLst>
              </p:cNvPr>
              <p:cNvSpPr txBox="1"/>
              <p:nvPr/>
            </p:nvSpPr>
            <p:spPr>
              <a:xfrm>
                <a:off x="281682" y="3826977"/>
                <a:ext cx="1642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D37765-3817-8D07-DBAF-BADFAD08E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2" y="3826977"/>
                <a:ext cx="16421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FC6CA0-788A-8AE6-43AE-61B72FF40001}"/>
                  </a:ext>
                </a:extLst>
              </p:cNvPr>
              <p:cNvSpPr txBox="1"/>
              <p:nvPr/>
            </p:nvSpPr>
            <p:spPr>
              <a:xfrm>
                <a:off x="110101" y="4346280"/>
                <a:ext cx="2223878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𝑅𝐻𝑆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𝑅𝐻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FC6CA0-788A-8AE6-43AE-61B72FF4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1" y="4346280"/>
                <a:ext cx="2223878" cy="3699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3CF07E-EA71-9C87-93D6-F7C55AF219D8}"/>
                  </a:ext>
                </a:extLst>
              </p:cNvPr>
              <p:cNvSpPr txBox="1"/>
              <p:nvPr/>
            </p:nvSpPr>
            <p:spPr>
              <a:xfrm>
                <a:off x="281682" y="4853647"/>
                <a:ext cx="1883464" cy="628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𝑅𝐻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3CF07E-EA71-9C87-93D6-F7C55AF2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2" y="4853647"/>
                <a:ext cx="1883464" cy="628762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0A4952D-ABF3-E8B1-A346-E5630D10BDFE}"/>
              </a:ext>
            </a:extLst>
          </p:cNvPr>
          <p:cNvCxnSpPr/>
          <p:nvPr/>
        </p:nvCxnSpPr>
        <p:spPr>
          <a:xfrm>
            <a:off x="5154804" y="1215851"/>
            <a:ext cx="0" cy="50141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127CCA-9AE5-F02E-9C88-E7F91CBD4859}"/>
                  </a:ext>
                </a:extLst>
              </p:cNvPr>
              <p:cNvSpPr txBox="1"/>
              <p:nvPr/>
            </p:nvSpPr>
            <p:spPr>
              <a:xfrm>
                <a:off x="5801934" y="2223096"/>
                <a:ext cx="3132268" cy="985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𝑅𝐻</m:t>
                              </m:r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kumimoji="1" lang="ko-Kore-KR" altLang="en-US" dirty="0"/>
                                <m:t> </m:t>
                              </m:r>
                            </m:e>
                          </m:d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127CCA-9AE5-F02E-9C88-E7F91CBD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934" y="2223096"/>
                <a:ext cx="3132268" cy="985463"/>
              </a:xfrm>
              <a:prstGeom prst="rect">
                <a:avLst/>
              </a:prstGeom>
              <a:blipFill>
                <a:blip r:embed="rId10"/>
                <a:stretch>
                  <a:fillRect l="-14516" t="-97436" b="-15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0A1F72-6853-1F7B-FECA-E72CF86945B4}"/>
                  </a:ext>
                </a:extLst>
              </p:cNvPr>
              <p:cNvSpPr txBox="1"/>
              <p:nvPr/>
            </p:nvSpPr>
            <p:spPr>
              <a:xfrm>
                <a:off x="5458724" y="1148760"/>
                <a:ext cx="2516906" cy="987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𝑣𝑎𝑟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0A1F72-6853-1F7B-FECA-E72CF8694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24" y="1148760"/>
                <a:ext cx="2516906" cy="987578"/>
              </a:xfrm>
              <a:prstGeom prst="rect">
                <a:avLst/>
              </a:prstGeom>
              <a:blipFill>
                <a:blip r:embed="rId11"/>
                <a:stretch>
                  <a:fillRect t="-97436" b="-1551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4D8935-CC72-ED17-9577-790BDD3E4AB7}"/>
                  </a:ext>
                </a:extLst>
              </p:cNvPr>
              <p:cNvSpPr txBox="1"/>
              <p:nvPr/>
            </p:nvSpPr>
            <p:spPr>
              <a:xfrm>
                <a:off x="8144463" y="1349602"/>
                <a:ext cx="2080826" cy="684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24"/>
                            </m:r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1982−1998, 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1998−2011, 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  <m:m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2011−2022, 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e>
                        </m:mr>
                      </m:m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4D8935-CC72-ED17-9577-790BDD3E4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63" y="1349602"/>
                <a:ext cx="2080826" cy="684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F77571DF-CA5C-CE48-F719-98AE784D7E06}"/>
              </a:ext>
            </a:extLst>
          </p:cNvPr>
          <p:cNvSpPr txBox="1"/>
          <p:nvPr/>
        </p:nvSpPr>
        <p:spPr>
          <a:xfrm>
            <a:off x="10286088" y="1366370"/>
            <a:ext cx="1293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ym typeface="Wingdings" pitchFamily="2" charset="2"/>
              </a:rPr>
              <a:t> </a:t>
            </a:r>
            <a:r>
              <a:rPr kumimoji="1" lang="en-US" altLang="ko-Kore-KR" sz="1200" dirty="0">
                <a:solidFill>
                  <a:srgbClr val="FF0000"/>
                </a:solidFill>
              </a:rPr>
              <a:t>Warming </a:t>
            </a:r>
          </a:p>
          <a:p>
            <a:r>
              <a:rPr kumimoji="1" lang="en-US" altLang="ko-Kore-KR" sz="1200" dirty="0">
                <a:sym typeface="Wingdings" pitchFamily="2" charset="2"/>
              </a:rPr>
              <a:t> </a:t>
            </a:r>
            <a:r>
              <a:rPr kumimoji="1" lang="en-US" altLang="ko-Kore-KR" sz="1200" dirty="0">
                <a:solidFill>
                  <a:srgbClr val="0432FF"/>
                </a:solidFill>
              </a:rPr>
              <a:t>Hiatus</a:t>
            </a:r>
          </a:p>
          <a:p>
            <a:r>
              <a:rPr kumimoji="1" lang="en-US" altLang="ko-Kore-KR" sz="1200" dirty="0">
                <a:sym typeface="Wingdings" pitchFamily="2" charset="2"/>
              </a:rPr>
              <a:t> </a:t>
            </a:r>
            <a:r>
              <a:rPr kumimoji="1" lang="en-US" altLang="ko-Kore-KR" sz="1200" dirty="0">
                <a:solidFill>
                  <a:srgbClr val="C00000"/>
                </a:solidFill>
              </a:rPr>
              <a:t>Reacceleration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3AFC0E-4975-8745-947C-A6D0323B34BB}"/>
                  </a:ext>
                </a:extLst>
              </p:cNvPr>
              <p:cNvSpPr txBox="1"/>
              <p:nvPr/>
            </p:nvSpPr>
            <p:spPr>
              <a:xfrm>
                <a:off x="5740473" y="3346794"/>
                <a:ext cx="3047244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𝑅𝐻</m:t>
                                  </m:r>
                                  <m:sSup>
                                    <m:sSupPr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3AFC0E-4975-8745-947C-A6D0323B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73" y="3346794"/>
                <a:ext cx="3047244" cy="6594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DDDC35B-5C29-63DA-D5CC-6ECEAAAC0C69}"/>
              </a:ext>
            </a:extLst>
          </p:cNvPr>
          <p:cNvSpPr txBox="1"/>
          <p:nvPr/>
        </p:nvSpPr>
        <p:spPr>
          <a:xfrm>
            <a:off x="5458724" y="516398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Monthly average is applied 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4BA46-3E77-7EAD-C366-47136B93597D}"/>
              </a:ext>
            </a:extLst>
          </p:cNvPr>
          <p:cNvSpPr txBox="1"/>
          <p:nvPr/>
        </p:nvSpPr>
        <p:spPr>
          <a:xfrm>
            <a:off x="2063438" y="23592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R" dirty="0"/>
              <a:t>1)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92AFF-9007-A11F-B959-E8D0BD0C17CB}"/>
              </a:ext>
            </a:extLst>
          </p:cNvPr>
          <p:cNvSpPr txBox="1"/>
          <p:nvPr/>
        </p:nvSpPr>
        <p:spPr>
          <a:xfrm>
            <a:off x="2148093" y="336902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R" dirty="0"/>
              <a:t>2)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D0C63-32A9-FECF-EC02-8A521CA1414B}"/>
              </a:ext>
            </a:extLst>
          </p:cNvPr>
          <p:cNvSpPr txBox="1"/>
          <p:nvPr/>
        </p:nvSpPr>
        <p:spPr>
          <a:xfrm>
            <a:off x="1819478" y="52977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R" dirty="0"/>
              <a:t>1)-(2)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786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C727773-A00C-DCD3-3E76-B227C84BB313}"/>
              </a:ext>
            </a:extLst>
          </p:cNvPr>
          <p:cNvGrpSpPr/>
          <p:nvPr/>
        </p:nvGrpSpPr>
        <p:grpSpPr>
          <a:xfrm>
            <a:off x="3015352" y="696949"/>
            <a:ext cx="5619740" cy="4312403"/>
            <a:chOff x="2701889" y="22525427"/>
            <a:chExt cx="9050648" cy="69451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38781F-1897-3579-C5E5-BE4141E63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1889" y="22525427"/>
              <a:ext cx="7937337" cy="69451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0CE6F5-5F31-DF4E-43D1-B9F504FF5A05}"/>
                    </a:ext>
                  </a:extLst>
                </p:cNvPr>
                <p:cNvSpPr txBox="1"/>
                <p:nvPr/>
              </p:nvSpPr>
              <p:spPr>
                <a:xfrm>
                  <a:off x="9824194" y="22799597"/>
                  <a:ext cx="1928343" cy="4532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𝒅𝒆𝒄</m:t>
                            </m:r>
                          </m:e>
                          <m:sup>
                            <m:r>
                              <a:rPr kumimoji="1" lang="en-US" altLang="ko-Kore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ko-Kore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0CE6F5-5F31-DF4E-43D1-B9F504FF5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4194" y="22799597"/>
                  <a:ext cx="1928343" cy="453236"/>
                </a:xfrm>
                <a:prstGeom prst="rect">
                  <a:avLst/>
                </a:prstGeom>
                <a:blipFill>
                  <a:blip r:embed="rId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7E43ED-7C48-27B8-5120-CFFFF59F4373}"/>
              </a:ext>
            </a:extLst>
          </p:cNvPr>
          <p:cNvSpPr txBox="1"/>
          <p:nvPr/>
        </p:nvSpPr>
        <p:spPr>
          <a:xfrm>
            <a:off x="1618733" y="5042118"/>
            <a:ext cx="8159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Overall SST trend (1982–2022): positive, but weaker than in each sub‑period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rgbClr val="FF0000"/>
                </a:solidFill>
              </a:rPr>
              <a:t>Warming (1982–1998)</a:t>
            </a:r>
            <a:r>
              <a:rPr kumimoji="1" lang="en-US" altLang="ko-KR" sz="1600" dirty="0"/>
              <a:t>: significant warming in the East China 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rgbClr val="0432FF"/>
                </a:solidFill>
              </a:rPr>
              <a:t>Hiatus (1998–2011 )</a:t>
            </a:r>
            <a:r>
              <a:rPr kumimoji="1" lang="en-US" altLang="ko-KR" sz="1600" dirty="0"/>
              <a:t>: slight cooling overall; marginal significance only in Yellow &amp; East China Seas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rgbClr val="8A0000"/>
                </a:solidFill>
              </a:rPr>
              <a:t>Reacceleration (2011–2022)</a:t>
            </a:r>
            <a:r>
              <a:rPr kumimoji="1" lang="en-US" altLang="ko-KR" sz="1600" dirty="0"/>
              <a:t>: very strong warming in the northwestern East/Japan Sea, East China Sea, and western North Pacific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C05B76-E8B5-C1DB-DA0D-30F4833A57F7}"/>
              </a:ext>
            </a:extLst>
          </p:cNvPr>
          <p:cNvSpPr/>
          <p:nvPr/>
        </p:nvSpPr>
        <p:spPr>
          <a:xfrm>
            <a:off x="6413976" y="3154162"/>
            <a:ext cx="650388" cy="352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885C5A-F1D2-68F9-666B-B95F625EF808}"/>
              </a:ext>
            </a:extLst>
          </p:cNvPr>
          <p:cNvSpPr/>
          <p:nvPr/>
        </p:nvSpPr>
        <p:spPr>
          <a:xfrm>
            <a:off x="5796173" y="3705889"/>
            <a:ext cx="384993" cy="377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CB2A98-45BA-9B98-CE01-39036A38456E}"/>
              </a:ext>
            </a:extLst>
          </p:cNvPr>
          <p:cNvSpPr/>
          <p:nvPr/>
        </p:nvSpPr>
        <p:spPr>
          <a:xfrm>
            <a:off x="6574162" y="3705889"/>
            <a:ext cx="769878" cy="4333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896D-9255-A2B0-0018-B791A4DBEA56}"/>
              </a:ext>
            </a:extLst>
          </p:cNvPr>
          <p:cNvSpPr txBox="1"/>
          <p:nvPr/>
        </p:nvSpPr>
        <p:spPr>
          <a:xfrm>
            <a:off x="6040012" y="3077969"/>
            <a:ext cx="449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EJS</a:t>
            </a:r>
            <a:endParaRPr kumimoji="1" lang="ko-Kore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1D5BA-C3BD-28AB-952B-5950973E8756}"/>
              </a:ext>
            </a:extLst>
          </p:cNvPr>
          <p:cNvSpPr txBox="1"/>
          <p:nvPr/>
        </p:nvSpPr>
        <p:spPr>
          <a:xfrm>
            <a:off x="5403177" y="3639246"/>
            <a:ext cx="48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ECS</a:t>
            </a:r>
            <a:endParaRPr kumimoji="1" lang="ko-Kore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0DA2C-6C49-FD2D-3B04-AED32A1F789D}"/>
              </a:ext>
            </a:extLst>
          </p:cNvPr>
          <p:cNvSpPr txBox="1"/>
          <p:nvPr/>
        </p:nvSpPr>
        <p:spPr>
          <a:xfrm>
            <a:off x="6823704" y="4083638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WNP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396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EA8358B2-0075-D4EA-0163-2C70B357D45B}"/>
              </a:ext>
            </a:extLst>
          </p:cNvPr>
          <p:cNvGrpSpPr/>
          <p:nvPr/>
        </p:nvGrpSpPr>
        <p:grpSpPr>
          <a:xfrm>
            <a:off x="813316" y="339341"/>
            <a:ext cx="8809107" cy="6518659"/>
            <a:chOff x="-583829" y="-362944"/>
            <a:chExt cx="14187155" cy="1049836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1788F2-9761-33B3-8ED3-A9439F68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80" b="2980"/>
            <a:stretch/>
          </p:blipFill>
          <p:spPr>
            <a:xfrm>
              <a:off x="-583829" y="6172071"/>
              <a:ext cx="4214518" cy="396335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E2EE1B-F819-68E3-7652-A32C086B62CC}"/>
                </a:ext>
              </a:extLst>
            </p:cNvPr>
            <p:cNvSpPr txBox="1"/>
            <p:nvPr/>
          </p:nvSpPr>
          <p:spPr>
            <a:xfrm>
              <a:off x="3668892" y="6625535"/>
              <a:ext cx="9934434" cy="2466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ore-KR" sz="1600" dirty="0"/>
                <a:t>The spectral analysis of the </a:t>
              </a:r>
              <a:r>
                <a:rPr kumimoji="1" lang="en-US" altLang="ko-KR" sz="1600" dirty="0"/>
                <a:t>SST</a:t>
              </a:r>
              <a:r>
                <a:rPr kumimoji="1" lang="en-US" altLang="ko-Kore-KR" sz="1600" dirty="0"/>
                <a:t> time series reveals a clear </a:t>
              </a:r>
              <a:r>
                <a:rPr kumimoji="1" lang="en-US" altLang="ko-Kore-KR" sz="1600" b="1" dirty="0"/>
                <a:t>distinction </a:t>
              </a:r>
              <a:r>
                <a:rPr kumimoji="1" lang="en-US" altLang="ko-Kore-KR" sz="1600" dirty="0"/>
                <a:t>between </a:t>
              </a:r>
              <a:r>
                <a:rPr kumimoji="1" lang="en-US" altLang="ko-Kore-KR" sz="1600" b="1" dirty="0"/>
                <a:t>interannual</a:t>
              </a:r>
              <a:r>
                <a:rPr kumimoji="1" lang="en-US" altLang="ko-Kore-KR" sz="1600" dirty="0"/>
                <a:t> and </a:t>
              </a:r>
              <a:r>
                <a:rPr kumimoji="1" lang="en-US" altLang="ko-Kore-KR" sz="1600" b="1" dirty="0"/>
                <a:t>decadal</a:t>
              </a:r>
              <a:r>
                <a:rPr kumimoji="1" lang="en-US" altLang="ko-Kore-KR" sz="1600" dirty="0"/>
                <a:t> components.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600" dirty="0"/>
                <a:t>Based on the sign of trend, warming, hiatus, and reacceleration periods are separated. </a:t>
              </a:r>
              <a:endParaRPr kumimoji="1" lang="en-US" altLang="ko-Kore-KR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9AF02-0A7B-A3A5-724D-09EE2C359712}"/>
                </a:ext>
              </a:extLst>
            </p:cNvPr>
            <p:cNvSpPr txBox="1"/>
            <p:nvPr/>
          </p:nvSpPr>
          <p:spPr>
            <a:xfrm>
              <a:off x="113044" y="7510749"/>
              <a:ext cx="1656595" cy="495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1">
                      <a:lumMod val="75000"/>
                    </a:schemeClr>
                  </a:solidFill>
                </a:rPr>
                <a:t>Interannual</a:t>
              </a:r>
              <a:endParaRPr kumimoji="1" lang="ko-Kore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373F35-45FE-443B-72AC-7A319F7EFDE4}"/>
                </a:ext>
              </a:extLst>
            </p:cNvPr>
            <p:cNvSpPr txBox="1"/>
            <p:nvPr/>
          </p:nvSpPr>
          <p:spPr>
            <a:xfrm>
              <a:off x="1705182" y="8443321"/>
              <a:ext cx="1526686" cy="594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FF0000"/>
                  </a:solidFill>
                </a:rPr>
                <a:t>Decadal</a:t>
              </a:r>
              <a:endParaRPr kumimoji="1" lang="ko-Kore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587CE9-3273-8A82-E037-6D568D4F525D}"/>
                </a:ext>
              </a:extLst>
            </p:cNvPr>
            <p:cNvSpPr txBox="1"/>
            <p:nvPr/>
          </p:nvSpPr>
          <p:spPr>
            <a:xfrm>
              <a:off x="7718539" y="5443317"/>
              <a:ext cx="5414242" cy="69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Research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on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the i</a:t>
              </a:r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nterannual component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was</a:t>
              </a:r>
              <a:r>
                <a:rPr kumimoji="1"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submitted</a:t>
              </a:r>
              <a:endParaRPr kumimoji="1" lang="en-US" altLang="ko-Kore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(</a:t>
              </a:r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Park and Na</a:t>
              </a:r>
              <a:r>
                <a:rPr kumimoji="1"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,</a:t>
              </a:r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ore-KR" sz="1100" i="1" dirty="0">
                  <a:solidFill>
                    <a:schemeClr val="bg1">
                      <a:lumMod val="65000"/>
                    </a:schemeClr>
                  </a:solidFill>
                </a:rPr>
                <a:t>Submitted</a:t>
              </a:r>
              <a:r>
                <a:rPr kumimoji="1" lang="en-US" altLang="ko-Kore-KR" sz="11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kumimoji="1" lang="ko-Kore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DB24B79-C449-3E7F-5E6C-ED603EF5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1" r="351"/>
            <a:stretch/>
          </p:blipFill>
          <p:spPr>
            <a:xfrm>
              <a:off x="-378002" y="228042"/>
              <a:ext cx="12948003" cy="52158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C188C9-C6C4-A047-485A-27320A669885}"/>
                </a:ext>
              </a:extLst>
            </p:cNvPr>
            <p:cNvSpPr txBox="1"/>
            <p:nvPr/>
          </p:nvSpPr>
          <p:spPr>
            <a:xfrm>
              <a:off x="475006" y="-362944"/>
              <a:ext cx="3536864" cy="594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FF0000"/>
                  </a:solidFill>
                </a:rPr>
                <a:t>P1: Warming (82–98)</a:t>
              </a:r>
              <a:endParaRPr kumimoji="1" lang="ko-Kore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27BD7B9-91A1-E764-FE40-C9D9077368AD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9" y="245177"/>
              <a:ext cx="469857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A1BDA5-F787-2FFF-7DB7-886A8A60384F}"/>
                </a:ext>
              </a:extLst>
            </p:cNvPr>
            <p:cNvSpPr txBox="1"/>
            <p:nvPr/>
          </p:nvSpPr>
          <p:spPr>
            <a:xfrm>
              <a:off x="5142447" y="-362944"/>
              <a:ext cx="3110581" cy="594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0432FF"/>
                  </a:solidFill>
                </a:rPr>
                <a:t>P2: Hiatus (98–11)</a:t>
              </a:r>
              <a:endParaRPr kumimoji="1" lang="ko-Kore-KR" alt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68E5794-17EA-0BB5-F1B2-236AAA724517}"/>
                </a:ext>
              </a:extLst>
            </p:cNvPr>
            <p:cNvCxnSpPr>
              <a:cxnSpLocks/>
            </p:cNvCxnSpPr>
            <p:nvPr/>
          </p:nvCxnSpPr>
          <p:spPr>
            <a:xfrm>
              <a:off x="5198106" y="245177"/>
              <a:ext cx="3826484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DFA8E0-EF37-6873-CADF-90336E2554C4}"/>
                </a:ext>
              </a:extLst>
            </p:cNvPr>
            <p:cNvSpPr txBox="1"/>
            <p:nvPr/>
          </p:nvSpPr>
          <p:spPr>
            <a:xfrm>
              <a:off x="9003019" y="-362944"/>
              <a:ext cx="4395522" cy="594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8A0000"/>
                  </a:solidFill>
                </a:rPr>
                <a:t>P3: Reacceleration (11–22)</a:t>
              </a:r>
              <a:endParaRPr kumimoji="1" lang="ko-Kore-KR" altLang="en-US" b="1" dirty="0">
                <a:solidFill>
                  <a:srgbClr val="8A0000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7A4F240-25B4-18A4-5773-A4F6993EA8B5}"/>
                </a:ext>
              </a:extLst>
            </p:cNvPr>
            <p:cNvCxnSpPr>
              <a:cxnSpLocks/>
            </p:cNvCxnSpPr>
            <p:nvPr/>
          </p:nvCxnSpPr>
          <p:spPr>
            <a:xfrm>
              <a:off x="9043143" y="245177"/>
              <a:ext cx="3157709" cy="0"/>
            </a:xfrm>
            <a:prstGeom prst="straightConnector1">
              <a:avLst/>
            </a:prstGeom>
            <a:ln w="38100">
              <a:solidFill>
                <a:srgbClr val="8A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7DB38F0-3FA0-088B-43B3-E74282C749C8}"/>
                    </a:ext>
                  </a:extLst>
                </p:cNvPr>
                <p:cNvSpPr txBox="1"/>
                <p:nvPr/>
              </p:nvSpPr>
              <p:spPr>
                <a:xfrm>
                  <a:off x="5209056" y="2976871"/>
                  <a:ext cx="2655900" cy="503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𝟐𝟔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  <m:r>
                          <a:rPr kumimoji="1" lang="en-US" altLang="ko-Kore-KR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400" b="1" i="1">
                                <a:latin typeface="Cambria Math" panose="02040503050406030204" pitchFamily="18" charset="0"/>
                              </a:rPr>
                              <m:t>𝒅𝒆𝒄</m:t>
                            </m:r>
                          </m:e>
                          <m:sup>
                            <m:r>
                              <a:rPr kumimoji="1" lang="en-US" altLang="ko-Kore-KR" sz="1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sz="140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7DB38F0-3FA0-088B-43B3-E74282C74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9056" y="2976871"/>
                  <a:ext cx="2655900" cy="503423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BE564A-1A30-BD0D-9754-2B09B8F2E5D3}"/>
                    </a:ext>
                  </a:extLst>
                </p:cNvPr>
                <p:cNvSpPr txBox="1"/>
                <p:nvPr/>
              </p:nvSpPr>
              <p:spPr>
                <a:xfrm>
                  <a:off x="2131741" y="3710231"/>
                  <a:ext cx="2794380" cy="503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ore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𝟒𝟒</m:t>
                        </m:r>
                        <m:r>
                          <a:rPr kumimoji="1" lang="en-US" altLang="ko-Kore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</m:t>
                        </m:r>
                        <m:sSup>
                          <m:sSupPr>
                            <m:ctrlP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BE564A-1A30-BD0D-9754-2B09B8F2E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741" y="3710231"/>
                  <a:ext cx="2794380" cy="503423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6FDC396-45B5-5345-674F-706F4005CD56}"/>
                    </a:ext>
                  </a:extLst>
                </p:cNvPr>
                <p:cNvSpPr txBox="1"/>
                <p:nvPr/>
              </p:nvSpPr>
              <p:spPr>
                <a:xfrm>
                  <a:off x="6066286" y="1611025"/>
                  <a:ext cx="3011240" cy="503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ore-KR" sz="1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ore-KR" sz="1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1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ko-Kore-KR" sz="1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ko-Kore-KR" sz="1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  <m:r>
                          <a:rPr kumimoji="1" lang="en-US" altLang="ko-Kore-KR" sz="1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 </m:t>
                        </m:r>
                        <m:r>
                          <a:rPr kumimoji="1" lang="en-US" altLang="ko-Kore-KR" sz="1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</m:t>
                        </m:r>
                        <m:sSup>
                          <m:sSupPr>
                            <m:ctrlPr>
                              <a:rPr kumimoji="1" lang="en-US" altLang="ko-Kore-KR" sz="1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kumimoji="1" lang="en-US" altLang="ko-Kore-KR" sz="1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sz="14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6FDC396-45B5-5345-674F-706F4005C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286" y="1611025"/>
                  <a:ext cx="3011240" cy="503423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790A5E-6846-494F-7403-E60D96225489}"/>
                    </a:ext>
                  </a:extLst>
                </p:cNvPr>
                <p:cNvSpPr txBox="1"/>
                <p:nvPr/>
              </p:nvSpPr>
              <p:spPr>
                <a:xfrm>
                  <a:off x="9003019" y="563386"/>
                  <a:ext cx="2794380" cy="503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b="1" i="1" smtClean="0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1" i="1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ore-KR" sz="1400" b="1" i="1" smtClean="0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ko-Kore-KR" sz="1400" b="1" i="1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400" b="1" i="1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ko-Kore-KR" sz="1400" b="1" i="1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ko-Kore-KR" sz="1400" b="1" i="1" smtClean="0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</a:rPr>
                          <m:t>𝟖𝟑</m:t>
                        </m:r>
                        <m:r>
                          <a:rPr kumimoji="1" lang="en-US" altLang="ko-Kore-KR" sz="1400" b="1" i="1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 </m:t>
                        </m:r>
                        <m:r>
                          <a:rPr kumimoji="1" lang="en-US" altLang="ko-Kore-KR" sz="1400" b="1" i="1">
                            <a:solidFill>
                              <a:srgbClr val="8A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</m:t>
                        </m:r>
                        <m:sSup>
                          <m:sSupPr>
                            <m:ctrlPr>
                              <a:rPr kumimoji="1" lang="en-US" altLang="ko-Kore-KR" sz="1400" b="1" i="1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400" b="1" i="1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kumimoji="1" lang="en-US" altLang="ko-Kore-KR" sz="1400" b="1" i="1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400" b="1" i="1">
                                <a:solidFill>
                                  <a:srgbClr val="8A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sz="1400" dirty="0">
                    <a:solidFill>
                      <a:srgbClr val="8A0000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790A5E-6846-494F-7403-E60D96225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019" y="563386"/>
                  <a:ext cx="2794380" cy="503423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30C39009-D908-4E69-EED8-0ADDE637EA5A}"/>
                </a:ext>
              </a:extLst>
            </p:cNvPr>
            <p:cNvCxnSpPr>
              <a:cxnSpLocks/>
            </p:cNvCxnSpPr>
            <p:nvPr/>
          </p:nvCxnSpPr>
          <p:spPr>
            <a:xfrm>
              <a:off x="8311799" y="4662191"/>
              <a:ext cx="884254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81AADF-7A7B-20D4-0046-4ADBF34B2FEA}"/>
                </a:ext>
              </a:extLst>
            </p:cNvPr>
            <p:cNvSpPr txBox="1"/>
            <p:nvPr/>
          </p:nvSpPr>
          <p:spPr>
            <a:xfrm>
              <a:off x="9298030" y="4402147"/>
              <a:ext cx="2856133" cy="4956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Interannual (2-6 year)</a:t>
              </a:r>
              <a:endParaRPr kumimoji="1" lang="ko-Kore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4F16A657-B4A6-CCB4-6299-3130B653AC36}"/>
                </a:ext>
              </a:extLst>
            </p:cNvPr>
            <p:cNvCxnSpPr>
              <a:cxnSpLocks/>
            </p:cNvCxnSpPr>
            <p:nvPr/>
          </p:nvCxnSpPr>
          <p:spPr>
            <a:xfrm>
              <a:off x="8311799" y="4222982"/>
              <a:ext cx="8842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61A6C-F521-B65C-7EAD-06B95EB35377}"/>
                </a:ext>
              </a:extLst>
            </p:cNvPr>
            <p:cNvSpPr txBox="1"/>
            <p:nvPr/>
          </p:nvSpPr>
          <p:spPr>
            <a:xfrm>
              <a:off x="9298030" y="3973120"/>
              <a:ext cx="2475599" cy="495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FF0000"/>
                  </a:solidFill>
                </a:rPr>
                <a:t>Decadal ( &gt; 6 year)</a:t>
              </a:r>
              <a:endParaRPr kumimoji="1" lang="ko-Kore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E378A1-6D57-5EB4-3744-15387BEC2675}"/>
                </a:ext>
              </a:extLst>
            </p:cNvPr>
            <p:cNvSpPr txBox="1"/>
            <p:nvPr/>
          </p:nvSpPr>
          <p:spPr>
            <a:xfrm>
              <a:off x="9298030" y="3544089"/>
              <a:ext cx="1777314" cy="495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SST anomaly</a:t>
              </a:r>
              <a:endParaRPr kumimoji="1" lang="ko-Kore-KR" altLang="en-US" sz="1400" dirty="0"/>
            </a:p>
          </p:txBody>
        </p: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ACB4B46-4EAC-E291-E637-D835D9B947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1799" y="3783773"/>
              <a:ext cx="8842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C1E716A-088D-F168-C6E8-FB57263E0265}"/>
                  </a:ext>
                </a:extLst>
              </p:cNvPr>
              <p:cNvSpPr txBox="1"/>
              <p:nvPr/>
            </p:nvSpPr>
            <p:spPr>
              <a:xfrm>
                <a:off x="8980809" y="905544"/>
                <a:ext cx="3047244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𝑅𝐻</m:t>
                                  </m:r>
                                  <m:sSup>
                                    <m:sSupPr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acc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C1E716A-088D-F168-C6E8-FB57263E0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809" y="905544"/>
                <a:ext cx="3047244" cy="659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07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지도이(가) 표시된 사진&#10;&#10;자동 생성된 설명">
            <a:extLst>
              <a:ext uri="{FF2B5EF4-FFF2-40B4-BE49-F238E27FC236}">
                <a16:creationId xmlns:a16="http://schemas.microsoft.com/office/drawing/2014/main" id="{AEE4B95F-D31D-DB18-6F40-6FFDD6E3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2" y="1041587"/>
            <a:ext cx="4892280" cy="388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DEDF7-7D5C-10A9-2881-547D6127DA88}"/>
              </a:ext>
            </a:extLst>
          </p:cNvPr>
          <p:cNvSpPr txBox="1"/>
          <p:nvPr/>
        </p:nvSpPr>
        <p:spPr>
          <a:xfrm>
            <a:off x="215900" y="0"/>
            <a:ext cx="196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Shading : tendency</a:t>
            </a:r>
          </a:p>
          <a:p>
            <a:r>
              <a:rPr kumimoji="1" lang="en-US" altLang="ko-Kore-KR" dirty="0"/>
              <a:t>Contour : RHS</a:t>
            </a:r>
          </a:p>
        </p:txBody>
      </p:sp>
      <p:pic>
        <p:nvPicPr>
          <p:cNvPr id="6" name="그림 5" descr="지도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5839D02-B6C0-CAA7-45AC-39F84DF2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55" y="1041587"/>
            <a:ext cx="4581522" cy="3883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DFBCB-7050-BE71-E11C-1A9B2C71A87C}"/>
              </a:ext>
            </a:extLst>
          </p:cNvPr>
          <p:cNvSpPr txBox="1"/>
          <p:nvPr/>
        </p:nvSpPr>
        <p:spPr>
          <a:xfrm>
            <a:off x="632822" y="5135264"/>
            <a:ext cx="134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01 JAN 1993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896FD9-5DC2-B9D4-4128-F689FC07F5EB}"/>
                  </a:ext>
                </a:extLst>
              </p:cNvPr>
              <p:cNvSpPr txBox="1"/>
              <p:nvPr/>
            </p:nvSpPr>
            <p:spPr>
              <a:xfrm>
                <a:off x="2971800" y="393887"/>
                <a:ext cx="1030988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ko-Kore-KR" altLang="en-US" sz="1800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896FD9-5DC2-B9D4-4128-F689FC07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93887"/>
                <a:ext cx="1030988" cy="652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10895-18D4-CDCD-0993-0CC1C31735EC}"/>
                  </a:ext>
                </a:extLst>
              </p:cNvPr>
              <p:cNvSpPr txBox="1"/>
              <p:nvPr/>
            </p:nvSpPr>
            <p:spPr>
              <a:xfrm>
                <a:off x="8559800" y="393887"/>
                <a:ext cx="1159228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𝒅𝒂𝒚</m:t>
                          </m:r>
                        </m:e>
                        <m:sup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ko-Kore-KR" altLang="en-US" sz="1800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10895-18D4-CDCD-0993-0CC1C317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393887"/>
                <a:ext cx="1159228" cy="652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포인트가 5개인 별[5] 10">
            <a:extLst>
              <a:ext uri="{FF2B5EF4-FFF2-40B4-BE49-F238E27FC236}">
                <a16:creationId xmlns:a16="http://schemas.microsoft.com/office/drawing/2014/main" id="{F490B408-3DB1-29C0-2BAA-50DE445416C2}"/>
              </a:ext>
            </a:extLst>
          </p:cNvPr>
          <p:cNvSpPr/>
          <p:nvPr/>
        </p:nvSpPr>
        <p:spPr>
          <a:xfrm>
            <a:off x="9966960" y="3465576"/>
            <a:ext cx="155448" cy="14630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43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2AB1A016-BCCA-12E6-3CF9-610BAA70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1" y="1602579"/>
            <a:ext cx="5378175" cy="4364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EDED3-0FD7-1AAA-87F6-83E5B3EBC6DE}"/>
              </a:ext>
            </a:extLst>
          </p:cNvPr>
          <p:cNvSpPr txBox="1"/>
          <p:nvPr/>
        </p:nvSpPr>
        <p:spPr>
          <a:xfrm>
            <a:off x="698500" y="239619"/>
            <a:ext cx="179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White : tendency</a:t>
            </a:r>
          </a:p>
          <a:p>
            <a:r>
              <a:rPr kumimoji="1" lang="en-US" altLang="ko-Kore-KR" dirty="0"/>
              <a:t>Green : RHS </a:t>
            </a:r>
            <a:endParaRPr kumimoji="1" lang="ko-Kore-KR" altLang="en-US" dirty="0"/>
          </a:p>
        </p:txBody>
      </p:sp>
      <p:pic>
        <p:nvPicPr>
          <p:cNvPr id="7" name="그림 6" descr="스크린샷, 그래프이(가) 표시된 사진&#10;&#10;자동 생성된 설명">
            <a:extLst>
              <a:ext uri="{FF2B5EF4-FFF2-40B4-BE49-F238E27FC236}">
                <a16:creationId xmlns:a16="http://schemas.microsoft.com/office/drawing/2014/main" id="{84335BB0-A508-27B6-1F31-446047D5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1121"/>
            <a:ext cx="5713249" cy="4585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15B2A-F9E0-9113-81EE-E58E38C30FE6}"/>
              </a:ext>
            </a:extLst>
          </p:cNvPr>
          <p:cNvSpPr txBox="1"/>
          <p:nvPr/>
        </p:nvSpPr>
        <p:spPr>
          <a:xfrm>
            <a:off x="7096122" y="0"/>
            <a:ext cx="3713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White : tendency</a:t>
            </a:r>
          </a:p>
          <a:p>
            <a:r>
              <a:rPr kumimoji="1" lang="en-US" altLang="ko-Kore-KR" dirty="0"/>
              <a:t>Green: diabatic</a:t>
            </a:r>
          </a:p>
          <a:p>
            <a:r>
              <a:rPr kumimoji="1" lang="en-US" altLang="ko-Kore-KR" dirty="0"/>
              <a:t>Yellow: advection</a:t>
            </a:r>
          </a:p>
          <a:p>
            <a:r>
              <a:rPr kumimoji="1" lang="en-US" altLang="ko-Kore-KR" dirty="0"/>
              <a:t>Red:    entrainment + H. &amp; V. diffusion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7F377-D655-37AB-3DA4-463187BC288D}"/>
              </a:ext>
            </a:extLst>
          </p:cNvPr>
          <p:cNvSpPr txBox="1"/>
          <p:nvPr/>
        </p:nvSpPr>
        <p:spPr>
          <a:xfrm>
            <a:off x="554597" y="61304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@131E, 36N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ACF8F-497A-0C15-56FA-94868C006632}"/>
                  </a:ext>
                </a:extLst>
              </p:cNvPr>
              <p:cNvSpPr txBox="1"/>
              <p:nvPr/>
            </p:nvSpPr>
            <p:spPr>
              <a:xfrm>
                <a:off x="382751" y="1113197"/>
                <a:ext cx="1159228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𝒅𝒂𝒚</m:t>
                          </m:r>
                        </m:e>
                        <m:sup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ko-Kore-KR" altLang="en-US" sz="1800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ACF8F-497A-0C15-56FA-94868C00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1" y="1113197"/>
                <a:ext cx="1159228" cy="652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57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C99908AF-2B7E-95C6-47E1-646DF8FB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66" y="110194"/>
            <a:ext cx="7772400" cy="6637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813BE-7905-D76B-322A-684ED78E2956}"/>
              </a:ext>
            </a:extLst>
          </p:cNvPr>
          <p:cNvSpPr txBox="1"/>
          <p:nvPr/>
        </p:nvSpPr>
        <p:spPr>
          <a:xfrm>
            <a:off x="113122" y="188536"/>
            <a:ext cx="96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monthly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5841C2-589C-44A7-2197-0C8FE6B311BA}"/>
                  </a:ext>
                </a:extLst>
              </p:cNvPr>
              <p:cNvSpPr txBox="1"/>
              <p:nvPr/>
            </p:nvSpPr>
            <p:spPr>
              <a:xfrm>
                <a:off x="9664700" y="557868"/>
                <a:ext cx="1159228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kumimoji="1" lang="en-US" altLang="ko-Kore-KR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𝒅𝒂𝒚</m:t>
                          </m:r>
                        </m:e>
                        <m:sup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ko-Kore-KR" altLang="en-US" sz="1800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5841C2-589C-44A7-2197-0C8FE6B3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700" y="557868"/>
                <a:ext cx="1159228" cy="652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30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1220</Words>
  <Application>Microsoft Macintosh PowerPoint</Application>
  <PresentationFormat>와이드스크린</PresentationFormat>
  <Paragraphs>259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AdvPSTIM10</vt:lpstr>
      <vt:lpstr>HY신명조</vt:lpstr>
      <vt:lpstr>Söhne</vt:lpstr>
      <vt:lpstr>Arial</vt:lpstr>
      <vt:lpstr>Calibri</vt:lpstr>
      <vt:lpstr>Calibri Light</vt:lpstr>
      <vt:lpstr>Cambria Math</vt:lpstr>
      <vt:lpstr>Office 테마</vt:lpstr>
      <vt:lpstr>Decadal SST Variability in the East Asian Marginal Seas over Recent Decades:  Warming, Hiatus, and Reacceleration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Decadal SST Variability in the East Asian Marginal Seas over Recent Decades: Warming, Hiatus, and Reacceleration</dc:title>
  <dc:creator>박형주</dc:creator>
  <cp:lastModifiedBy>박형주</cp:lastModifiedBy>
  <cp:revision>26</cp:revision>
  <dcterms:created xsi:type="dcterms:W3CDTF">2025-08-12T02:56:30Z</dcterms:created>
  <dcterms:modified xsi:type="dcterms:W3CDTF">2025-08-14T01:11:21Z</dcterms:modified>
</cp:coreProperties>
</file>